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0" r:id="rId3"/>
    <p:sldId id="261" r:id="rId4"/>
    <p:sldId id="263" r:id="rId5"/>
    <p:sldId id="268" r:id="rId6"/>
    <p:sldId id="265" r:id="rId7"/>
    <p:sldId id="266" r:id="rId8"/>
    <p:sldId id="267" r:id="rId9"/>
    <p:sldId id="269" r:id="rId10"/>
    <p:sldId id="270" r:id="rId11"/>
    <p:sldId id="271" r:id="rId12"/>
    <p:sldId id="274"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79"/>
    <p:restoredTop sz="93250"/>
  </p:normalViewPr>
  <p:slideViewPr>
    <p:cSldViewPr snapToGrid="0" snapToObjects="1">
      <p:cViewPr varScale="1">
        <p:scale>
          <a:sx n="36" d="100"/>
          <a:sy n="36" d="100"/>
        </p:scale>
        <p:origin x="216" y="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4C5A0-1332-804F-88FB-B751826B05DA}" type="datetimeFigureOut">
              <a:rPr lang="en-GB" smtClean="0"/>
              <a:t>09/10/2017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5BCAD-3552-7D48-ACF2-76C58334F840}" type="slidenum">
              <a:rPr lang="en-GB" smtClean="0"/>
              <a:t>‹#›</a:t>
            </a:fld>
            <a:endParaRPr lang="en-GB"/>
          </a:p>
        </p:txBody>
      </p:sp>
    </p:spTree>
    <p:extLst>
      <p:ext uri="{BB962C8B-B14F-4D97-AF65-F5344CB8AC3E}">
        <p14:creationId xmlns:p14="http://schemas.microsoft.com/office/powerpoint/2010/main" val="10871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Each</a:t>
            </a:r>
            <a:r>
              <a:rPr lang="en-GB" baseline="0" dirty="0" smtClean="0"/>
              <a:t> T cell is cognate to a particular antigen. DCs present antigen collected from </a:t>
            </a:r>
            <a:r>
              <a:rPr lang="en-GB" baseline="0" dirty="0" err="1" smtClean="0"/>
              <a:t>periferal</a:t>
            </a:r>
            <a:r>
              <a:rPr lang="en-GB" baseline="0" dirty="0" smtClean="0"/>
              <a:t> tissue. </a:t>
            </a:r>
          </a:p>
          <a:p>
            <a:endParaRPr lang="en-GB" baseline="0" dirty="0" smtClean="0"/>
          </a:p>
          <a:p>
            <a:r>
              <a:rPr lang="en-GB" baseline="0" dirty="0" smtClean="0"/>
              <a:t>24 hours is from </a:t>
            </a:r>
            <a:r>
              <a:rPr lang="en-GB" baseline="0" dirty="0" err="1" smtClean="0"/>
              <a:t>Lythe</a:t>
            </a:r>
            <a:r>
              <a:rPr lang="es-ES" baseline="0" dirty="0" smtClean="0"/>
              <a:t>’s </a:t>
            </a:r>
            <a:r>
              <a:rPr lang="es-ES" baseline="0" dirty="0" err="1" smtClean="0"/>
              <a:t>how</a:t>
            </a:r>
            <a:r>
              <a:rPr lang="es-ES" baseline="0" dirty="0" smtClean="0"/>
              <a:t> </a:t>
            </a:r>
            <a:r>
              <a:rPr lang="es-ES" baseline="0" dirty="0" err="1" smtClean="0"/>
              <a:t>many</a:t>
            </a:r>
            <a:r>
              <a:rPr lang="es-ES" baseline="0" dirty="0" smtClean="0"/>
              <a:t> T </a:t>
            </a:r>
            <a:r>
              <a:rPr lang="es-ES" baseline="0" dirty="0" err="1" smtClean="0"/>
              <a:t>cells</a:t>
            </a:r>
            <a:r>
              <a:rPr lang="es-ES" baseline="0" dirty="0" smtClean="0"/>
              <a:t> </a:t>
            </a:r>
            <a:r>
              <a:rPr lang="es-ES" baseline="0" dirty="0" err="1" smtClean="0"/>
              <a:t>does</a:t>
            </a:r>
            <a:r>
              <a:rPr lang="es-ES" baseline="0" dirty="0" smtClean="0"/>
              <a:t> </a:t>
            </a:r>
            <a:r>
              <a:rPr lang="es-ES" baseline="0" dirty="0" err="1" smtClean="0"/>
              <a:t>it</a:t>
            </a:r>
            <a:r>
              <a:rPr lang="es-ES" baseline="0" dirty="0" smtClean="0"/>
              <a:t> </a:t>
            </a:r>
            <a:r>
              <a:rPr lang="es-ES" baseline="0" dirty="0" err="1" smtClean="0"/>
              <a:t>take</a:t>
            </a:r>
            <a:r>
              <a:rPr lang="es-ES" baseline="0" dirty="0" smtClean="0"/>
              <a:t> </a:t>
            </a:r>
            <a:r>
              <a:rPr lang="es-ES" baseline="0" dirty="0" err="1" smtClean="0"/>
              <a:t>paper</a:t>
            </a:r>
            <a:r>
              <a:rPr lang="es-ES" baseline="0" dirty="0" smtClean="0"/>
              <a:t>.</a:t>
            </a:r>
          </a:p>
          <a:p>
            <a:endParaRPr lang="es-ES" baseline="0" dirty="0" smtClean="0"/>
          </a:p>
          <a:p>
            <a:r>
              <a:rPr lang="es-ES" baseline="0" dirty="0" err="1" smtClean="0"/>
              <a:t>Simon</a:t>
            </a:r>
            <a:r>
              <a:rPr lang="es-ES" baseline="0" dirty="0" smtClean="0"/>
              <a:t> </a:t>
            </a:r>
            <a:r>
              <a:rPr lang="es-ES" baseline="0" dirty="0" err="1" smtClean="0"/>
              <a:t>DeDeo</a:t>
            </a:r>
            <a:r>
              <a:rPr lang="es-ES" baseline="0" dirty="0" smtClean="0"/>
              <a:t> mutual </a:t>
            </a:r>
            <a:r>
              <a:rPr lang="es-ES" baseline="0" dirty="0" err="1" smtClean="0"/>
              <a:t>information</a:t>
            </a:r>
            <a:r>
              <a:rPr lang="es-ES" baseline="0" dirty="0" smtClean="0"/>
              <a:t> of T </a:t>
            </a:r>
            <a:r>
              <a:rPr lang="es-ES" baseline="0" dirty="0" err="1" smtClean="0"/>
              <a:t>cell</a:t>
            </a:r>
            <a:r>
              <a:rPr lang="es-ES" baseline="0" dirty="0" smtClean="0"/>
              <a:t> </a:t>
            </a:r>
            <a:r>
              <a:rPr lang="es-ES" baseline="0" dirty="0" err="1" smtClean="0"/>
              <a:t>locations</a:t>
            </a:r>
            <a:r>
              <a:rPr lang="es-ES" baseline="0" dirty="0" smtClean="0"/>
              <a:t> and DC </a:t>
            </a:r>
            <a:r>
              <a:rPr lang="es-ES" baseline="0" dirty="0" err="1" smtClean="0"/>
              <a:t>locations</a:t>
            </a:r>
            <a:r>
              <a:rPr lang="es-ES" baseline="0" dirty="0" smtClean="0"/>
              <a:t>. </a:t>
            </a:r>
            <a:r>
              <a:rPr lang="es-ES" baseline="0" dirty="0" err="1" smtClean="0"/>
              <a:t>Take</a:t>
            </a:r>
            <a:r>
              <a:rPr lang="es-ES" baseline="0" dirty="0" smtClean="0"/>
              <a:t> </a:t>
            </a:r>
            <a:r>
              <a:rPr lang="es-ES" baseline="0" dirty="0" err="1" smtClean="0"/>
              <a:t>the</a:t>
            </a:r>
            <a:r>
              <a:rPr lang="es-ES" baseline="0" dirty="0" smtClean="0"/>
              <a:t> mutual </a:t>
            </a:r>
            <a:r>
              <a:rPr lang="es-ES" baseline="0" dirty="0" err="1" smtClean="0"/>
              <a:t>information</a:t>
            </a:r>
            <a:r>
              <a:rPr lang="es-ES" baseline="0" dirty="0" smtClean="0"/>
              <a:t> of </a:t>
            </a:r>
            <a:r>
              <a:rPr lang="es-ES" baseline="0" dirty="0" err="1" smtClean="0"/>
              <a:t>the</a:t>
            </a:r>
            <a:r>
              <a:rPr lang="es-ES" baseline="0" dirty="0" smtClean="0"/>
              <a:t> </a:t>
            </a:r>
            <a:r>
              <a:rPr lang="es-ES" baseline="0" dirty="0" err="1" smtClean="0"/>
              <a:t>green</a:t>
            </a:r>
            <a:r>
              <a:rPr lang="es-ES" baseline="0" dirty="0" smtClean="0"/>
              <a:t> and red </a:t>
            </a:r>
            <a:r>
              <a:rPr lang="es-ES" baseline="0" dirty="0" err="1" smtClean="0"/>
              <a:t>channels</a:t>
            </a:r>
            <a:r>
              <a:rPr lang="es-ES" baseline="0" dirty="0" smtClean="0"/>
              <a:t>.</a:t>
            </a:r>
            <a:endParaRPr lang="en-GB"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6352F3A-F29D-2A43-9474-6815FDF1C24D}" type="slidenum">
              <a:rPr lang="en-GB" smtClean="0">
                <a:solidFill>
                  <a:prstClr val="black"/>
                </a:solidFill>
                <a:latin typeface="Calibri" panose="020F0502020204030204"/>
                <a:ea typeface=""/>
                <a:cs typeface=""/>
              </a:rPr>
              <a:pPr/>
              <a:t>5</a:t>
            </a:fld>
            <a:endParaRPr lang="en-GB">
              <a:solidFill>
                <a:prstClr val="black"/>
              </a:solidFill>
              <a:latin typeface="Calibri" panose="020F0502020204030204"/>
              <a:ea typeface=""/>
              <a:cs typeface=""/>
            </a:endParaRPr>
          </a:p>
        </p:txBody>
      </p:sp>
    </p:spTree>
    <p:extLst>
      <p:ext uri="{BB962C8B-B14F-4D97-AF65-F5344CB8AC3E}">
        <p14:creationId xmlns:p14="http://schemas.microsoft.com/office/powerpoint/2010/main" val="50279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There is tension between minimising oversampling and complete coverage.</a:t>
            </a:r>
          </a:p>
          <a:p>
            <a:r>
              <a:t>A spiral in which the “gap” is equal to a searchers detection diameter maximises coverage while minimising oversampling.</a:t>
            </a:r>
          </a:p>
          <a:p>
            <a:r>
              <a:t>Ballistic motion maximises extent - spirals do not. They minimise extent conditional on not oversampling.</a:t>
            </a:r>
          </a:p>
          <a:p>
            <a:r>
              <a:t>Turning precisely is harder for robots than linear motion. Coast guard flight manual appendix - search and rescue strategies for helicopters.</a:t>
            </a:r>
          </a:p>
        </p:txBody>
      </p:sp>
    </p:spTree>
    <p:extLst>
      <p:ext uri="{BB962C8B-B14F-4D97-AF65-F5344CB8AC3E}">
        <p14:creationId xmlns:p14="http://schemas.microsoft.com/office/powerpoint/2010/main" val="157008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Argos3</a:t>
            </a:r>
            <a:r>
              <a:rPr lang="en-GB" baseline="0" smtClean="0"/>
              <a:t> simulator</a:t>
            </a:r>
            <a:endParaRPr lang="en-GB"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2B9028E-7A39-2B4D-A378-1BD707927B34}" type="slidenum">
              <a:rPr lang="en-GB" smtClean="0"/>
              <a:t>7</a:t>
            </a:fld>
            <a:endParaRPr lang="en-GB"/>
          </a:p>
        </p:txBody>
      </p:sp>
    </p:spTree>
    <p:extLst>
      <p:ext uri="{BB962C8B-B14F-4D97-AF65-F5344CB8AC3E}">
        <p14:creationId xmlns:p14="http://schemas.microsoft.com/office/powerpoint/2010/main" val="125936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F52899-C9A0-2C4A-BA45-C2A9E6B41BDF}" type="datetimeFigureOut">
              <a:rPr lang="en-GB" smtClean="0"/>
              <a:t>09/10/2017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30613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F52899-C9A0-2C4A-BA45-C2A9E6B41BDF}" type="datetimeFigureOut">
              <a:rPr lang="en-GB" smtClean="0"/>
              <a:t>09/10/2017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1024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F52899-C9A0-2C4A-BA45-C2A9E6B41BDF}" type="datetimeFigureOut">
              <a:rPr lang="en-GB" smtClean="0"/>
              <a:t>09/10/2017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31778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628504" y="1149531"/>
            <a:ext cx="8928464" cy="2318658"/>
          </a:xfrm>
          <a:prstGeom prst="rect">
            <a:avLst/>
          </a:prstGeom>
        </p:spPr>
        <p:txBody>
          <a:bodyPr lIns="0" tIns="0" rIns="0" bIns="0" anchor="b"/>
          <a:lstStyle/>
          <a:p>
            <a:pPr lvl="0">
              <a:defRPr sz="1800">
                <a:solidFill>
                  <a:srgbClr val="000000"/>
                </a:solidFill>
              </a:defRPr>
            </a:pPr>
            <a:r>
              <a:rPr sz="4351">
                <a:solidFill>
                  <a:srgbClr val="FFFFFF"/>
                </a:solidFill>
              </a:rPr>
              <a:t>Title Text</a:t>
            </a:r>
          </a:p>
        </p:txBody>
      </p:sp>
      <p:sp>
        <p:nvSpPr>
          <p:cNvPr id="6" name="Shape 6"/>
          <p:cNvSpPr>
            <a:spLocks noGrp="1"/>
          </p:cNvSpPr>
          <p:nvPr>
            <p:ph type="body" idx="1"/>
          </p:nvPr>
        </p:nvSpPr>
        <p:spPr>
          <a:xfrm>
            <a:off x="1628504" y="3533508"/>
            <a:ext cx="8928464" cy="796835"/>
          </a:xfrm>
          <a:prstGeom prst="rect">
            <a:avLst/>
          </a:prstGeom>
        </p:spPr>
        <p:txBody>
          <a:bodyPr lIns="0" tIns="0" rIns="0" bIns="0" anchor="t"/>
          <a:lstStyle>
            <a:lvl1pPr marL="0" indent="0" algn="ctr">
              <a:spcBef>
                <a:spcPts val="0"/>
              </a:spcBef>
              <a:buSzTx/>
              <a:buNone/>
              <a:defRPr sz="1800"/>
            </a:lvl1pPr>
            <a:lvl2pPr marL="0" indent="0" algn="ctr">
              <a:spcBef>
                <a:spcPts val="0"/>
              </a:spcBef>
              <a:buSzTx/>
              <a:buNone/>
              <a:defRPr sz="1800"/>
            </a:lvl2pPr>
            <a:lvl3pPr marL="0" indent="0" algn="ctr">
              <a:spcBef>
                <a:spcPts val="0"/>
              </a:spcBef>
              <a:buSzTx/>
              <a:buNone/>
              <a:defRPr sz="1800"/>
            </a:lvl3pPr>
            <a:lvl4pPr marL="0" indent="0" algn="ctr">
              <a:spcBef>
                <a:spcPts val="0"/>
              </a:spcBef>
              <a:buSzTx/>
              <a:buNone/>
              <a:defRPr sz="1800"/>
            </a:lvl4pPr>
            <a:lvl5pPr marL="0" indent="0" algn="ctr">
              <a:spcBef>
                <a:spcPts val="0"/>
              </a:spcBef>
              <a:buSzTx/>
              <a:buNone/>
              <a:defRPr sz="1800"/>
            </a:lvl5pPr>
          </a:lstStyle>
          <a:p>
            <a:pPr lvl="0">
              <a:defRPr sz="1800">
                <a:solidFill>
                  <a:srgbClr val="000000"/>
                </a:solidFill>
              </a:defRPr>
            </a:pPr>
            <a:r>
              <a:rPr sz="1800">
                <a:solidFill>
                  <a:srgbClr val="FFFFFF"/>
                </a:solidFill>
              </a:rPr>
              <a:t>Body Level One</a:t>
            </a:r>
          </a:p>
          <a:p>
            <a:pPr lvl="1">
              <a:defRPr sz="1800">
                <a:solidFill>
                  <a:srgbClr val="000000"/>
                </a:solidFill>
              </a:defRPr>
            </a:pPr>
            <a:r>
              <a:rPr sz="1800">
                <a:solidFill>
                  <a:srgbClr val="FFFFFF"/>
                </a:solidFill>
              </a:rPr>
              <a:t>Body Level Two</a:t>
            </a:r>
          </a:p>
          <a:p>
            <a:pPr lvl="2">
              <a:defRPr sz="1800">
                <a:solidFill>
                  <a:srgbClr val="000000"/>
                </a:solidFill>
              </a:defRPr>
            </a:pPr>
            <a:r>
              <a:rPr sz="1800">
                <a:solidFill>
                  <a:srgbClr val="FFFFFF"/>
                </a:solidFill>
              </a:rPr>
              <a:t>Body Level Three</a:t>
            </a:r>
          </a:p>
          <a:p>
            <a:pPr lvl="3">
              <a:defRPr sz="1800">
                <a:solidFill>
                  <a:srgbClr val="000000"/>
                </a:solidFill>
              </a:defRPr>
            </a:pPr>
            <a:r>
              <a:rPr sz="1800">
                <a:solidFill>
                  <a:srgbClr val="FFFFFF"/>
                </a:solidFill>
              </a:rPr>
              <a:t>Body Level Four</a:t>
            </a:r>
          </a:p>
          <a:p>
            <a:pPr lvl="4">
              <a:defRPr sz="1800">
                <a:solidFill>
                  <a:srgbClr val="000000"/>
                </a:solidFill>
              </a:defRPr>
            </a:pPr>
            <a:r>
              <a:rPr sz="1800">
                <a:solidFill>
                  <a:srgbClr val="FFFFFF"/>
                </a:solidFill>
              </a:rPr>
              <a:t>Body Level Five</a:t>
            </a:r>
          </a:p>
        </p:txBody>
      </p:sp>
    </p:spTree>
    <p:extLst>
      <p:ext uri="{BB962C8B-B14F-4D97-AF65-F5344CB8AC3E}">
        <p14:creationId xmlns:p14="http://schemas.microsoft.com/office/powerpoint/2010/main" val="11406770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F52899-C9A0-2C4A-BA45-C2A9E6B41BDF}" type="datetimeFigureOut">
              <a:rPr lang="en-GB" smtClean="0"/>
              <a:t>09/10/2017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98492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52899-C9A0-2C4A-BA45-C2A9E6B41BDF}" type="datetimeFigureOut">
              <a:rPr lang="en-GB" smtClean="0"/>
              <a:t>09/10/2017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56156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1F52899-C9A0-2C4A-BA45-C2A9E6B41BDF}" type="datetimeFigureOut">
              <a:rPr lang="en-GB" smtClean="0"/>
              <a:t>09/10/2017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88760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1F52899-C9A0-2C4A-BA45-C2A9E6B41BDF}" type="datetimeFigureOut">
              <a:rPr lang="en-GB" smtClean="0"/>
              <a:t>09/10/2017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61568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F52899-C9A0-2C4A-BA45-C2A9E6B41BDF}" type="datetimeFigureOut">
              <a:rPr lang="en-GB" smtClean="0"/>
              <a:t>09/10/2017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210972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52899-C9A0-2C4A-BA45-C2A9E6B41BDF}" type="datetimeFigureOut">
              <a:rPr lang="en-GB" smtClean="0"/>
              <a:t>09/10/2017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01593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52899-C9A0-2C4A-BA45-C2A9E6B41BDF}" type="datetimeFigureOut">
              <a:rPr lang="en-GB" smtClean="0"/>
              <a:t>09/10/2017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2387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52899-C9A0-2C4A-BA45-C2A9E6B41BDF}" type="datetimeFigureOut">
              <a:rPr lang="en-GB" smtClean="0"/>
              <a:t>09/10/2017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F385F-3B21-A643-9A0D-6E6CA9CB952A}" type="slidenum">
              <a:rPr lang="en-GB" smtClean="0"/>
              <a:t>‹#›</a:t>
            </a:fld>
            <a:endParaRPr lang="en-GB"/>
          </a:p>
        </p:txBody>
      </p:sp>
    </p:spTree>
    <p:extLst>
      <p:ext uri="{BB962C8B-B14F-4D97-AF65-F5344CB8AC3E}">
        <p14:creationId xmlns:p14="http://schemas.microsoft.com/office/powerpoint/2010/main" val="10310672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52899-C9A0-2C4A-BA45-C2A9E6B41BDF}" type="datetimeFigureOut">
              <a:rPr lang="en-GB" smtClean="0"/>
              <a:t>09/10/2017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F385F-3B21-A643-9A0D-6E6CA9CB952A}" type="slidenum">
              <a:rPr lang="en-GB" smtClean="0"/>
              <a:t>‹#›</a:t>
            </a:fld>
            <a:endParaRPr lang="en-GB"/>
          </a:p>
        </p:txBody>
      </p:sp>
    </p:spTree>
    <p:extLst>
      <p:ext uri="{BB962C8B-B14F-4D97-AF65-F5344CB8AC3E}">
        <p14:creationId xmlns:p14="http://schemas.microsoft.com/office/powerpoint/2010/main" val="191805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0.tiff"/><Relationship Id="rId6"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xml"/><Relationship Id="rId5" Type="http://schemas.openxmlformats.org/officeDocument/2006/relationships/image" Target="../media/image14.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0" Type="http://schemas.openxmlformats.org/officeDocument/2006/relationships/image" Target="../media/image21.png"/><Relationship Id="rId1" Type="http://schemas.microsoft.com/office/2007/relationships/media" Target="../media/media3.mov"/><Relationship Id="rId2" Type="http://schemas.openxmlformats.org/officeDocument/2006/relationships/video" Target="../media/media3.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Distributed Search</a:t>
            </a:r>
            <a:endParaRPr lang="en-GB" dirty="0"/>
          </a:p>
        </p:txBody>
      </p:sp>
      <p:sp>
        <p:nvSpPr>
          <p:cNvPr id="3" name="Subtitle 2"/>
          <p:cNvSpPr>
            <a:spLocks noGrp="1"/>
          </p:cNvSpPr>
          <p:nvPr>
            <p:ph type="subTitle" idx="1"/>
          </p:nvPr>
        </p:nvSpPr>
        <p:spPr/>
        <p:txBody>
          <a:bodyPr>
            <a:normAutofit/>
          </a:bodyPr>
          <a:lstStyle/>
          <a:p>
            <a:r>
              <a:rPr lang="en-GB" sz="3200" dirty="0" smtClean="0"/>
              <a:t>Lab</a:t>
            </a:r>
            <a:endParaRPr lang="en-GB" sz="3200" dirty="0"/>
          </a:p>
        </p:txBody>
      </p:sp>
    </p:spTree>
    <p:extLst>
      <p:ext uri="{BB962C8B-B14F-4D97-AF65-F5344CB8AC3E}">
        <p14:creationId xmlns:p14="http://schemas.microsoft.com/office/powerpoint/2010/main" val="283523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 Random Search</a:t>
            </a:r>
            <a:endParaRPr lang="en-GB" dirty="0"/>
          </a:p>
        </p:txBody>
      </p:sp>
      <p:sp>
        <p:nvSpPr>
          <p:cNvPr id="3" name="Content Placeholder 2"/>
          <p:cNvSpPr>
            <a:spLocks noGrp="1"/>
          </p:cNvSpPr>
          <p:nvPr>
            <p:ph idx="1"/>
          </p:nvPr>
        </p:nvSpPr>
        <p:spPr/>
        <p:txBody>
          <a:bodyPr>
            <a:normAutofit/>
          </a:bodyPr>
          <a:lstStyle/>
          <a:p>
            <a:r>
              <a:rPr lang="en-GB" dirty="0" smtClean="0"/>
              <a:t>1. Create a new project called </a:t>
            </a:r>
            <a:r>
              <a:rPr lang="en-GB" dirty="0" err="1" smtClean="0"/>
              <a:t>epuck_levy</a:t>
            </a:r>
            <a:endParaRPr lang="en-GB" dirty="0" smtClean="0"/>
          </a:p>
          <a:p>
            <a:r>
              <a:rPr lang="en-GB" dirty="0" smtClean="0"/>
              <a:t>2. Choose some x, y coordinate. This is your goal location.</a:t>
            </a:r>
          </a:p>
          <a:p>
            <a:r>
              <a:rPr lang="en-GB" dirty="0"/>
              <a:t>3</a:t>
            </a:r>
            <a:r>
              <a:rPr lang="en-GB" dirty="0" smtClean="0"/>
              <a:t>. </a:t>
            </a:r>
            <a:r>
              <a:rPr lang="en-GB" dirty="0"/>
              <a:t>Implement </a:t>
            </a:r>
            <a:r>
              <a:rPr lang="en-GB" dirty="0" smtClean="0"/>
              <a:t>Levy </a:t>
            </a:r>
            <a:r>
              <a:rPr lang="en-GB" dirty="0"/>
              <a:t>search using 5 robots. When any of your robots get within 0.5m of the goal stop and display “Goal discovered” with the elapsed time in seconds and the ID of the robot in the log.</a:t>
            </a:r>
          </a:p>
          <a:p>
            <a:r>
              <a:rPr lang="en-GB" dirty="0" smtClean="0"/>
              <a:t>4. Your robots will alter course probabilistically every n seconds where n is drawn from the a power law distribution with mu = 2.</a:t>
            </a:r>
          </a:p>
          <a:p>
            <a:r>
              <a:rPr lang="en-GB" dirty="0" smtClean="0"/>
              <a:t>5. When </a:t>
            </a:r>
            <a:r>
              <a:rPr lang="en-GB" dirty="0"/>
              <a:t>altering course the robot will rotate a random amount between 0 and 2</a:t>
            </a:r>
            <a:r>
              <a:rPr lang="el-GR" dirty="0"/>
              <a:t>π</a:t>
            </a:r>
            <a:r>
              <a:rPr lang="es-ES" dirty="0"/>
              <a:t>.</a:t>
            </a:r>
            <a:endParaRPr lang="en-GB" dirty="0"/>
          </a:p>
          <a:p>
            <a:endParaRPr lang="en-GB" dirty="0" smtClean="0"/>
          </a:p>
        </p:txBody>
      </p:sp>
    </p:spTree>
    <p:extLst>
      <p:ext uri="{BB962C8B-B14F-4D97-AF65-F5344CB8AC3E}">
        <p14:creationId xmlns:p14="http://schemas.microsoft.com/office/powerpoint/2010/main" val="684133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0037" y="0"/>
            <a:ext cx="9912926" cy="6704395"/>
          </a:xfrm>
          <a:prstGeom prst="rect">
            <a:avLst/>
          </a:prstGeom>
        </p:spPr>
      </p:pic>
    </p:spTree>
    <p:extLst>
      <p:ext uri="{BB962C8B-B14F-4D97-AF65-F5344CB8AC3E}">
        <p14:creationId xmlns:p14="http://schemas.microsoft.com/office/powerpoint/2010/main" val="1393906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b="8907"/>
          <a:stretch/>
        </p:blipFill>
        <p:spPr>
          <a:xfrm>
            <a:off x="20" y="10"/>
            <a:ext cx="12191980" cy="6857990"/>
          </a:xfrm>
          <a:prstGeom prst="rect">
            <a:avLst/>
          </a:prstGeom>
        </p:spPr>
      </p:pic>
    </p:spTree>
    <p:extLst>
      <p:ext uri="{BB962C8B-B14F-4D97-AF65-F5344CB8AC3E}">
        <p14:creationId xmlns:p14="http://schemas.microsoft.com/office/powerpoint/2010/main" val="309208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b="8907"/>
          <a:stretch/>
        </p:blipFill>
        <p:spPr>
          <a:xfrm>
            <a:off x="20" y="10"/>
            <a:ext cx="12191980" cy="6857990"/>
          </a:xfrm>
          <a:prstGeom prst="rect">
            <a:avLst/>
          </a:prstGeom>
        </p:spPr>
      </p:pic>
    </p:spTree>
    <p:extLst>
      <p:ext uri="{BB962C8B-B14F-4D97-AF65-F5344CB8AC3E}">
        <p14:creationId xmlns:p14="http://schemas.microsoft.com/office/powerpoint/2010/main" val="436823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b="8907"/>
          <a:stretch/>
        </p:blipFill>
        <p:spPr>
          <a:xfrm>
            <a:off x="20" y="10"/>
            <a:ext cx="12191980" cy="6857990"/>
          </a:xfrm>
          <a:prstGeom prst="rect">
            <a:avLst/>
          </a:prstGeom>
        </p:spPr>
      </p:pic>
    </p:spTree>
    <p:extLst>
      <p:ext uri="{BB962C8B-B14F-4D97-AF65-F5344CB8AC3E}">
        <p14:creationId xmlns:p14="http://schemas.microsoft.com/office/powerpoint/2010/main" val="337992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in Operations Research</a:t>
            </a:r>
            <a:endParaRPr lang="en-GB" dirty="0"/>
          </a:p>
        </p:txBody>
      </p:sp>
      <p:sp>
        <p:nvSpPr>
          <p:cNvPr id="3" name="Content Placeholder 2"/>
          <p:cNvSpPr>
            <a:spLocks noGrp="1"/>
          </p:cNvSpPr>
          <p:nvPr>
            <p:ph idx="1"/>
          </p:nvPr>
        </p:nvSpPr>
        <p:spPr>
          <a:xfrm>
            <a:off x="1303977" y="1373030"/>
            <a:ext cx="8345715" cy="4553884"/>
          </a:xfrm>
        </p:spPr>
        <p:txBody>
          <a:bodyPr>
            <a:normAutofit/>
          </a:bodyPr>
          <a:lstStyle/>
          <a:p>
            <a:r>
              <a:rPr lang="en-GB" dirty="0" smtClean="0"/>
              <a:t>Bayesian Methods*</a:t>
            </a:r>
          </a:p>
          <a:p>
            <a:pPr lvl="1"/>
            <a:r>
              <a:rPr lang="en-GB" dirty="0" smtClean="0"/>
              <a:t>Deciding when an area has been searched enough.</a:t>
            </a:r>
          </a:p>
          <a:p>
            <a:r>
              <a:rPr lang="en-GB" dirty="0" smtClean="0"/>
              <a:t>Deterministic Algorithms</a:t>
            </a:r>
          </a:p>
          <a:p>
            <a:pPr lvl="1"/>
            <a:r>
              <a:rPr lang="en-GB" dirty="0" smtClean="0"/>
              <a:t>Coastguard spirals</a:t>
            </a:r>
          </a:p>
          <a:p>
            <a:pPr lvl="1"/>
            <a:endParaRPr lang="en-GB" dirty="0"/>
          </a:p>
          <a:p>
            <a:r>
              <a:rPr lang="en-GB" dirty="0" smtClean="0"/>
              <a:t>Examples: </a:t>
            </a:r>
          </a:p>
          <a:p>
            <a:pPr lvl="1"/>
            <a:r>
              <a:rPr lang="en-GB" dirty="0" smtClean="0"/>
              <a:t>Nuclear submarine (scorpion, sank in 1968)</a:t>
            </a:r>
          </a:p>
          <a:p>
            <a:pPr lvl="1"/>
            <a:r>
              <a:rPr lang="en-GB" dirty="0"/>
              <a:t>a</a:t>
            </a:r>
            <a:r>
              <a:rPr lang="en-GB" dirty="0" smtClean="0"/>
              <a:t>tom bomb recovery (5 lost between 1950 and 1965)</a:t>
            </a:r>
          </a:p>
          <a:p>
            <a:pPr lvl="1"/>
            <a:r>
              <a:rPr lang="en-GB" dirty="0" smtClean="0"/>
              <a:t>Wreck survivor recovery (single </a:t>
            </a:r>
            <a:r>
              <a:rPr lang="en-GB" dirty="0" err="1" smtClean="0"/>
              <a:t>Heliocopter</a:t>
            </a:r>
            <a:r>
              <a:rPr lang="en-GB" dirty="0" smtClean="0"/>
              <a:t>)</a:t>
            </a:r>
          </a:p>
          <a:p>
            <a:pPr lvl="1"/>
            <a:endParaRPr lang="en-GB" dirty="0"/>
          </a:p>
        </p:txBody>
      </p:sp>
      <p:sp>
        <p:nvSpPr>
          <p:cNvPr id="9" name="Rectangle 8"/>
          <p:cNvSpPr/>
          <p:nvPr/>
        </p:nvSpPr>
        <p:spPr>
          <a:xfrm>
            <a:off x="1524001" y="5928001"/>
            <a:ext cx="7917543" cy="830997"/>
          </a:xfrm>
          <a:prstGeom prst="rect">
            <a:avLst/>
          </a:prstGeom>
        </p:spPr>
        <p:txBody>
          <a:bodyPr wrap="square">
            <a:spAutoFit/>
          </a:bodyPr>
          <a:lstStyle/>
          <a:p>
            <a:pPr marL="304800" indent="-304800"/>
            <a:r>
              <a:rPr lang="en-US" sz="2400" dirty="0"/>
              <a:t>*Stone, Lawrence D. 1975. </a:t>
            </a:r>
            <a:r>
              <a:rPr lang="en-US" sz="2400" i="1" dirty="0"/>
              <a:t>Theory of Optimal Search</a:t>
            </a:r>
            <a:r>
              <a:rPr lang="en-US" sz="2400" dirty="0"/>
              <a:t>. Academic Press New York.</a:t>
            </a:r>
          </a:p>
        </p:txBody>
      </p:sp>
      <p:sp>
        <p:nvSpPr>
          <p:cNvPr id="5" name="TextBox 4"/>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pic>
        <p:nvPicPr>
          <p:cNvPr id="6" name="Picture 5"/>
          <p:cNvPicPr>
            <a:picLocks noChangeAspect="1"/>
          </p:cNvPicPr>
          <p:nvPr/>
        </p:nvPicPr>
        <p:blipFill>
          <a:blip r:embed="rId2"/>
          <a:stretch>
            <a:fillRect/>
          </a:stretch>
        </p:blipFill>
        <p:spPr>
          <a:xfrm>
            <a:off x="8503825" y="0"/>
            <a:ext cx="3408212" cy="2493675"/>
          </a:xfrm>
          <a:prstGeom prst="rect">
            <a:avLst/>
          </a:prstGeom>
        </p:spPr>
      </p:pic>
      <p:pic>
        <p:nvPicPr>
          <p:cNvPr id="4" name="Picture 3"/>
          <p:cNvPicPr>
            <a:picLocks noChangeAspect="1"/>
          </p:cNvPicPr>
          <p:nvPr/>
        </p:nvPicPr>
        <p:blipFill>
          <a:blip r:embed="rId3"/>
          <a:stretch>
            <a:fillRect/>
          </a:stretch>
        </p:blipFill>
        <p:spPr>
          <a:xfrm>
            <a:off x="7288531" y="2690120"/>
            <a:ext cx="4623506" cy="683758"/>
          </a:xfrm>
          <a:prstGeom prst="rect">
            <a:avLst/>
          </a:prstGeom>
        </p:spPr>
      </p:pic>
    </p:spTree>
    <p:extLst>
      <p:ext uri="{BB962C8B-B14F-4D97-AF65-F5344CB8AC3E}">
        <p14:creationId xmlns:p14="http://schemas.microsoft.com/office/powerpoint/2010/main" val="1019600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67191"/>
          </a:xfrm>
        </p:spPr>
        <p:txBody>
          <a:bodyPr>
            <a:normAutofit fontScale="90000"/>
          </a:bodyPr>
          <a:lstStyle/>
          <a:p>
            <a:r>
              <a:rPr lang="en-GB" dirty="0" smtClean="0"/>
              <a:t>Search in Ecology</a:t>
            </a:r>
            <a:endParaRPr lang="en-GB" dirty="0"/>
          </a:p>
        </p:txBody>
      </p:sp>
      <p:sp>
        <p:nvSpPr>
          <p:cNvPr id="3" name="Content Placeholder 2"/>
          <p:cNvSpPr>
            <a:spLocks noGrp="1"/>
          </p:cNvSpPr>
          <p:nvPr>
            <p:ph idx="1"/>
          </p:nvPr>
        </p:nvSpPr>
        <p:spPr>
          <a:xfrm>
            <a:off x="1857829" y="1450783"/>
            <a:ext cx="3501570" cy="3421741"/>
          </a:xfrm>
        </p:spPr>
        <p:txBody>
          <a:bodyPr>
            <a:normAutofit/>
          </a:bodyPr>
          <a:lstStyle/>
          <a:p>
            <a:r>
              <a:rPr lang="en-GB" dirty="0" smtClean="0"/>
              <a:t>Foraging animals:</a:t>
            </a:r>
          </a:p>
          <a:p>
            <a:r>
              <a:rPr lang="en-GB" dirty="0" smtClean="0"/>
              <a:t>e.g.</a:t>
            </a:r>
          </a:p>
          <a:p>
            <a:r>
              <a:rPr lang="en-GB" dirty="0" smtClean="0"/>
              <a:t>Correlated Random Walks</a:t>
            </a:r>
          </a:p>
          <a:p>
            <a:r>
              <a:rPr lang="en-GB" dirty="0" err="1" smtClean="0"/>
              <a:t>Lévy</a:t>
            </a:r>
            <a:r>
              <a:rPr lang="en-GB" dirty="0" smtClean="0"/>
              <a:t> walks</a:t>
            </a:r>
          </a:p>
        </p:txBody>
      </p:sp>
      <p:pic>
        <p:nvPicPr>
          <p:cNvPr id="4" name="droppedImage.png"/>
          <p:cNvPicPr/>
          <p:nvPr/>
        </p:nvPicPr>
        <p:blipFill>
          <a:blip r:embed="rId2">
            <a:extLst/>
          </a:blip>
          <a:srcRect l="9628" t="2524" r="1072" b="1168"/>
          <a:stretch>
            <a:fillRect/>
          </a:stretch>
        </p:blipFill>
        <p:spPr>
          <a:xfrm>
            <a:off x="5482770" y="3513914"/>
            <a:ext cx="2271488" cy="2313907"/>
          </a:xfrm>
          <a:prstGeom prst="rect">
            <a:avLst/>
          </a:prstGeom>
          <a:ln w="12700">
            <a:miter lim="400000"/>
          </a:ln>
        </p:spPr>
      </p:pic>
      <p:pic>
        <p:nvPicPr>
          <p:cNvPr id="5" name="droppedImage.png"/>
          <p:cNvPicPr/>
          <p:nvPr/>
        </p:nvPicPr>
        <p:blipFill>
          <a:blip r:embed="rId3">
            <a:extLst/>
          </a:blip>
          <a:srcRect l="8009" t="29826" r="30613"/>
          <a:stretch>
            <a:fillRect/>
          </a:stretch>
        </p:blipFill>
        <p:spPr>
          <a:xfrm>
            <a:off x="5482770" y="1017206"/>
            <a:ext cx="2271488" cy="2262757"/>
          </a:xfrm>
          <a:prstGeom prst="rect">
            <a:avLst/>
          </a:prstGeom>
          <a:ln w="12700">
            <a:miter lim="400000"/>
          </a:ln>
        </p:spPr>
      </p:pic>
      <p:pic>
        <p:nvPicPr>
          <p:cNvPr id="6" name="droppedImage.png"/>
          <p:cNvPicPr/>
          <p:nvPr/>
        </p:nvPicPr>
        <p:blipFill>
          <a:blip r:embed="rId4">
            <a:extLst/>
          </a:blip>
          <a:srcRect l="1188" t="6380" b="7025"/>
          <a:stretch>
            <a:fillRect/>
          </a:stretch>
        </p:blipFill>
        <p:spPr>
          <a:xfrm>
            <a:off x="7939312" y="1033464"/>
            <a:ext cx="2271488" cy="2230238"/>
          </a:xfrm>
          <a:prstGeom prst="rect">
            <a:avLst/>
          </a:prstGeom>
          <a:ln w="12700">
            <a:miter lim="400000"/>
          </a:ln>
        </p:spPr>
      </p:pic>
      <p:pic>
        <p:nvPicPr>
          <p:cNvPr id="7" name="droppedImage.png"/>
          <p:cNvPicPr/>
          <p:nvPr/>
        </p:nvPicPr>
        <p:blipFill>
          <a:blip r:embed="rId5">
            <a:extLst/>
          </a:blip>
          <a:srcRect l="2399" t="3107" r="3071"/>
          <a:stretch>
            <a:fillRect/>
          </a:stretch>
        </p:blipFill>
        <p:spPr>
          <a:xfrm>
            <a:off x="7939312" y="3481396"/>
            <a:ext cx="2271488" cy="2346424"/>
          </a:xfrm>
          <a:prstGeom prst="rect">
            <a:avLst/>
          </a:prstGeom>
          <a:ln w="12700">
            <a:miter lim="400000"/>
          </a:ln>
        </p:spPr>
      </p:pic>
      <p:sp>
        <p:nvSpPr>
          <p:cNvPr id="9" name="Rectangle 8"/>
          <p:cNvSpPr/>
          <p:nvPr/>
        </p:nvSpPr>
        <p:spPr>
          <a:xfrm>
            <a:off x="1524000" y="5934670"/>
            <a:ext cx="8418286" cy="923330"/>
          </a:xfrm>
          <a:prstGeom prst="rect">
            <a:avLst/>
          </a:prstGeom>
        </p:spPr>
        <p:txBody>
          <a:bodyPr wrap="square">
            <a:spAutoFit/>
          </a:bodyPr>
          <a:lstStyle/>
          <a:p>
            <a:pPr marL="304800" indent="-304800"/>
            <a:r>
              <a:rPr lang="en-US" dirty="0"/>
              <a:t>Méndez, </a:t>
            </a:r>
            <a:r>
              <a:rPr lang="en-US" dirty="0" err="1"/>
              <a:t>Vicenç</a:t>
            </a:r>
            <a:r>
              <a:rPr lang="en-US" dirty="0"/>
              <a:t>, Daniel Campos, and Frederic </a:t>
            </a:r>
            <a:r>
              <a:rPr lang="en-US" dirty="0" err="1"/>
              <a:t>Bartumeus</a:t>
            </a:r>
            <a:r>
              <a:rPr lang="en-US" dirty="0"/>
              <a:t>. 2013. </a:t>
            </a:r>
            <a:r>
              <a:rPr lang="en-US" i="1" dirty="0"/>
              <a:t>Stochastic Foundations in Movement Ecology: Anomalous Diffusion, Front Propagation and Random Searches</a:t>
            </a:r>
            <a:r>
              <a:rPr lang="en-US" dirty="0"/>
              <a:t>. Springer Science &amp; Business Media.</a:t>
            </a:r>
          </a:p>
        </p:txBody>
      </p:sp>
      <p:sp>
        <p:nvSpPr>
          <p:cNvPr id="10" name="TextBox 9"/>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Tree>
    <p:extLst>
      <p:ext uri="{BB962C8B-B14F-4D97-AF65-F5344CB8AC3E}">
        <p14:creationId xmlns:p14="http://schemas.microsoft.com/office/powerpoint/2010/main" val="1654474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090" y="931396"/>
            <a:ext cx="2546087" cy="994172"/>
          </a:xfrm>
        </p:spPr>
        <p:txBody>
          <a:bodyPr>
            <a:normAutofit fontScale="90000"/>
          </a:bodyPr>
          <a:lstStyle/>
          <a:p>
            <a:r>
              <a:rPr lang="en-GB" dirty="0" err="1" smtClean="0"/>
              <a:t>Lévy</a:t>
            </a:r>
            <a:r>
              <a:rPr lang="en-GB" dirty="0" smtClean="0"/>
              <a:t> search</a:t>
            </a:r>
            <a:endParaRPr lang="en-GB" dirty="0"/>
          </a:p>
        </p:txBody>
      </p:sp>
      <p:pic>
        <p:nvPicPr>
          <p:cNvPr id="5" name="Picture 4"/>
          <p:cNvPicPr>
            <a:picLocks noChangeAspect="1"/>
          </p:cNvPicPr>
          <p:nvPr/>
        </p:nvPicPr>
        <p:blipFill>
          <a:blip r:embed="rId2"/>
          <a:stretch>
            <a:fillRect/>
          </a:stretch>
        </p:blipFill>
        <p:spPr>
          <a:xfrm>
            <a:off x="1803764" y="3524950"/>
            <a:ext cx="2390775" cy="828675"/>
          </a:xfrm>
          <a:prstGeom prst="rect">
            <a:avLst/>
          </a:prstGeom>
        </p:spPr>
      </p:pic>
      <p:pic>
        <p:nvPicPr>
          <p:cNvPr id="6" name="Picture 5"/>
          <p:cNvPicPr>
            <a:picLocks noChangeAspect="1"/>
          </p:cNvPicPr>
          <p:nvPr/>
        </p:nvPicPr>
        <p:blipFill>
          <a:blip r:embed="rId3"/>
          <a:stretch>
            <a:fillRect/>
          </a:stretch>
        </p:blipFill>
        <p:spPr>
          <a:xfrm>
            <a:off x="1849575" y="4994313"/>
            <a:ext cx="2401526" cy="679677"/>
          </a:xfrm>
          <a:prstGeom prst="rect">
            <a:avLst/>
          </a:prstGeom>
        </p:spPr>
      </p:pic>
      <p:pic>
        <p:nvPicPr>
          <p:cNvPr id="8" name="Picture 7"/>
          <p:cNvPicPr>
            <a:picLocks noChangeAspect="1"/>
          </p:cNvPicPr>
          <p:nvPr/>
        </p:nvPicPr>
        <p:blipFill>
          <a:blip r:embed="rId4"/>
          <a:stretch>
            <a:fillRect/>
          </a:stretch>
        </p:blipFill>
        <p:spPr>
          <a:xfrm>
            <a:off x="6162290" y="1028701"/>
            <a:ext cx="4505711" cy="3926513"/>
          </a:xfrm>
          <a:prstGeom prst="rect">
            <a:avLst/>
          </a:prstGeom>
        </p:spPr>
      </p:pic>
      <p:pic>
        <p:nvPicPr>
          <p:cNvPr id="9" name="Picture 8"/>
          <p:cNvPicPr>
            <a:picLocks noChangeAspect="1"/>
          </p:cNvPicPr>
          <p:nvPr/>
        </p:nvPicPr>
        <p:blipFill>
          <a:blip r:embed="rId4"/>
          <a:stretch>
            <a:fillRect/>
          </a:stretch>
        </p:blipFill>
        <p:spPr>
          <a:xfrm>
            <a:off x="4888165" y="963898"/>
            <a:ext cx="5779837" cy="5036853"/>
          </a:xfrm>
          <a:prstGeom prst="rect">
            <a:avLst/>
          </a:prstGeom>
        </p:spPr>
      </p:pic>
      <p:sp>
        <p:nvSpPr>
          <p:cNvPr id="3" name="TextBox 2"/>
          <p:cNvSpPr txBox="1"/>
          <p:nvPr/>
        </p:nvSpPr>
        <p:spPr>
          <a:xfrm>
            <a:off x="1512637" y="3202959"/>
            <a:ext cx="3288208" cy="461665"/>
          </a:xfrm>
          <a:prstGeom prst="rect">
            <a:avLst/>
          </a:prstGeom>
          <a:noFill/>
        </p:spPr>
        <p:txBody>
          <a:bodyPr wrap="none" rtlCol="0">
            <a:spAutoFit/>
          </a:bodyPr>
          <a:lstStyle/>
          <a:p>
            <a:r>
              <a:rPr lang="en-GB" sz="2400" dirty="0">
                <a:solidFill>
                  <a:schemeClr val="tx1">
                    <a:lumMod val="75000"/>
                    <a:lumOff val="25000"/>
                  </a:schemeClr>
                </a:solidFill>
              </a:rPr>
              <a:t>Step Length Distribution:</a:t>
            </a:r>
          </a:p>
        </p:txBody>
      </p:sp>
      <p:sp>
        <p:nvSpPr>
          <p:cNvPr id="11" name="TextBox 10"/>
          <p:cNvSpPr txBox="1"/>
          <p:nvPr/>
        </p:nvSpPr>
        <p:spPr>
          <a:xfrm>
            <a:off x="1511774" y="4527053"/>
            <a:ext cx="3815660" cy="461665"/>
          </a:xfrm>
          <a:prstGeom prst="rect">
            <a:avLst/>
          </a:prstGeom>
          <a:noFill/>
        </p:spPr>
        <p:txBody>
          <a:bodyPr wrap="none" rtlCol="0">
            <a:spAutoFit/>
          </a:bodyPr>
          <a:lstStyle/>
          <a:p>
            <a:r>
              <a:rPr lang="en-GB" sz="2400" dirty="0" err="1">
                <a:solidFill>
                  <a:schemeClr val="tx1">
                    <a:lumMod val="75000"/>
                    <a:lumOff val="25000"/>
                  </a:schemeClr>
                </a:solidFill>
              </a:rPr>
              <a:t>Hausdorff</a:t>
            </a:r>
            <a:r>
              <a:rPr lang="en-GB" sz="2400" dirty="0">
                <a:solidFill>
                  <a:schemeClr val="tx1">
                    <a:lumMod val="75000"/>
                    <a:lumOff val="25000"/>
                  </a:schemeClr>
                </a:solidFill>
              </a:rPr>
              <a:t> Fractal Dimension:</a:t>
            </a:r>
          </a:p>
        </p:txBody>
      </p:sp>
      <p:sp>
        <p:nvSpPr>
          <p:cNvPr id="10" name="Title 1"/>
          <p:cNvSpPr txBox="1">
            <a:spLocks/>
          </p:cNvSpPr>
          <p:nvPr/>
        </p:nvSpPr>
        <p:spPr>
          <a:xfrm>
            <a:off x="1981200" y="274639"/>
            <a:ext cx="8229600" cy="567191"/>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Ecology Example</a:t>
            </a:r>
          </a:p>
        </p:txBody>
      </p:sp>
      <p:sp>
        <p:nvSpPr>
          <p:cNvPr id="12" name="TextBox 11"/>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Tree>
    <p:extLst>
      <p:ext uri="{BB962C8B-B14F-4D97-AF65-F5344CB8AC3E}">
        <p14:creationId xmlns:p14="http://schemas.microsoft.com/office/powerpoint/2010/main" val="1902090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4796"/>
          <a:stretch/>
        </p:blipFill>
        <p:spPr>
          <a:xfrm>
            <a:off x="1729934" y="1131756"/>
            <a:ext cx="3844084" cy="4037733"/>
          </a:xfrm>
          <a:prstGeom prst="rect">
            <a:avLst/>
          </a:prstGeom>
          <a:solidFill>
            <a:schemeClr val="tx1"/>
          </a:solidFill>
        </p:spPr>
      </p:pic>
      <p:sp>
        <p:nvSpPr>
          <p:cNvPr id="2" name="TextBox 1"/>
          <p:cNvSpPr txBox="1"/>
          <p:nvPr/>
        </p:nvSpPr>
        <p:spPr>
          <a:xfrm>
            <a:off x="6149924" y="2583358"/>
            <a:ext cx="3649076" cy="507831"/>
          </a:xfrm>
          <a:prstGeom prst="rect">
            <a:avLst/>
          </a:prstGeom>
          <a:noFill/>
        </p:spPr>
        <p:txBody>
          <a:bodyPr wrap="none" rtlCol="0">
            <a:spAutoFit/>
          </a:bodyPr>
          <a:lstStyle/>
          <a:p>
            <a:pPr defTabSz="685805"/>
            <a:r>
              <a:rPr lang="en-GB" sz="2700" dirty="0">
                <a:solidFill>
                  <a:prstClr val="white"/>
                </a:solidFill>
              </a:rPr>
              <a:t>The Needle in a haystack</a:t>
            </a:r>
          </a:p>
        </p:txBody>
      </p:sp>
      <p:sp>
        <p:nvSpPr>
          <p:cNvPr id="4" name="TextBox 3"/>
          <p:cNvSpPr txBox="1"/>
          <p:nvPr/>
        </p:nvSpPr>
        <p:spPr>
          <a:xfrm>
            <a:off x="6450353" y="3229671"/>
            <a:ext cx="3937437" cy="2800767"/>
          </a:xfrm>
          <a:prstGeom prst="rect">
            <a:avLst/>
          </a:prstGeom>
          <a:noFill/>
        </p:spPr>
        <p:txBody>
          <a:bodyPr wrap="square" rtlCol="0">
            <a:spAutoFit/>
          </a:bodyPr>
          <a:lstStyle/>
          <a:p>
            <a:pPr defTabSz="685805"/>
            <a:r>
              <a:rPr lang="en-GB" sz="1600" dirty="0">
                <a:solidFill>
                  <a:prstClr val="white"/>
                </a:solidFill>
              </a:rPr>
              <a:t>DCs tagged with green dye. </a:t>
            </a:r>
          </a:p>
          <a:p>
            <a:pPr defTabSz="685805"/>
            <a:r>
              <a:rPr lang="en-GB" sz="1600" dirty="0">
                <a:solidFill>
                  <a:prstClr val="white"/>
                </a:solidFill>
              </a:rPr>
              <a:t>T cells with red dye.</a:t>
            </a:r>
          </a:p>
          <a:p>
            <a:pPr defTabSz="685805"/>
            <a:endParaRPr lang="en-GB" sz="1600" dirty="0">
              <a:solidFill>
                <a:prstClr val="white"/>
              </a:solidFill>
            </a:endParaRPr>
          </a:p>
          <a:p>
            <a:pPr defTabSz="685805"/>
            <a:r>
              <a:rPr lang="en-GB" sz="1600" dirty="0">
                <a:solidFill>
                  <a:prstClr val="white"/>
                </a:solidFill>
              </a:rPr>
              <a:t>T cells must search a volume 10</a:t>
            </a:r>
            <a:r>
              <a:rPr lang="en-GB" sz="1600" baseline="30000" dirty="0">
                <a:solidFill>
                  <a:prstClr val="white"/>
                </a:solidFill>
              </a:rPr>
              <a:t>6</a:t>
            </a:r>
            <a:r>
              <a:rPr lang="en-GB" sz="1600" dirty="0">
                <a:solidFill>
                  <a:prstClr val="white"/>
                </a:solidFill>
              </a:rPr>
              <a:t> times their own volume at a mean velocity of .11 um/s.</a:t>
            </a:r>
          </a:p>
          <a:p>
            <a:pPr defTabSz="685805"/>
            <a:endParaRPr lang="en-GB" sz="1600" dirty="0">
              <a:solidFill>
                <a:prstClr val="white"/>
              </a:solidFill>
            </a:endParaRPr>
          </a:p>
          <a:p>
            <a:pPr defTabSz="685805"/>
            <a:r>
              <a:rPr lang="en-GB" sz="1600" dirty="0">
                <a:solidFill>
                  <a:prstClr val="white"/>
                </a:solidFill>
              </a:rPr>
              <a:t>To systematically explore the search zone would take  105 days. </a:t>
            </a:r>
          </a:p>
          <a:p>
            <a:pPr defTabSz="685805"/>
            <a:endParaRPr lang="en-GB" sz="1600" dirty="0">
              <a:solidFill>
                <a:prstClr val="white"/>
              </a:solidFill>
            </a:endParaRPr>
          </a:p>
          <a:p>
            <a:pPr defTabSz="685805"/>
            <a:r>
              <a:rPr lang="en-GB" sz="1600" dirty="0">
                <a:solidFill>
                  <a:prstClr val="white"/>
                </a:solidFill>
              </a:rPr>
              <a:t>T cells are able to find cognate antigen in about 8 hours and give up after 12-24 hours.</a:t>
            </a:r>
          </a:p>
        </p:txBody>
      </p:sp>
      <p:sp>
        <p:nvSpPr>
          <p:cNvPr id="8" name="Title 1"/>
          <p:cNvSpPr>
            <a:spLocks noGrp="1"/>
          </p:cNvSpPr>
          <p:nvPr>
            <p:ph type="title"/>
          </p:nvPr>
        </p:nvSpPr>
        <p:spPr>
          <a:xfrm>
            <a:off x="501249" y="213485"/>
            <a:ext cx="8229600" cy="697819"/>
          </a:xfrm>
        </p:spPr>
        <p:txBody>
          <a:bodyPr/>
          <a:lstStyle/>
          <a:p>
            <a:r>
              <a:rPr lang="en-GB" dirty="0" smtClean="0">
                <a:solidFill>
                  <a:schemeClr val="bg1"/>
                </a:solidFill>
              </a:rPr>
              <a:t>Immunology</a:t>
            </a:r>
            <a:endParaRPr lang="en-GB" dirty="0">
              <a:solidFill>
                <a:schemeClr val="bg1"/>
              </a:solidFill>
            </a:endParaRPr>
          </a:p>
        </p:txBody>
      </p:sp>
      <p:sp>
        <p:nvSpPr>
          <p:cNvPr id="10" name="TextBox 9"/>
          <p:cNvSpPr txBox="1"/>
          <p:nvPr/>
        </p:nvSpPr>
        <p:spPr>
          <a:xfrm>
            <a:off x="12758057" y="2075543"/>
            <a:ext cx="184731" cy="369332"/>
          </a:xfrm>
          <a:prstGeom prst="rect">
            <a:avLst/>
          </a:prstGeom>
          <a:noFill/>
        </p:spPr>
        <p:txBody>
          <a:bodyPr wrap="none" rtlCol="0">
            <a:spAutoFit/>
          </a:bodyPr>
          <a:lstStyle/>
          <a:p>
            <a:endParaRPr lang="en-GB" dirty="0"/>
          </a:p>
        </p:txBody>
      </p:sp>
      <p:pic>
        <p:nvPicPr>
          <p:cNvPr id="12" name="tcellmotion.mov"/>
          <p:cNvPicPr/>
          <p:nvPr>
            <a:videoFile r:link="rId2"/>
            <p:extLst>
              <p:ext uri="{DAA4B4D4-6D71-4841-9C94-3DE7FCFB9230}">
                <p14:media xmlns:p14="http://schemas.microsoft.com/office/powerpoint/2010/main" r:embed="rId1"/>
              </p:ext>
            </p:extLst>
          </p:nvPr>
        </p:nvPicPr>
        <p:blipFill rotWithShape="1">
          <a:blip r:embed="rId6">
            <a:extLst/>
          </a:blip>
          <a:srcRect l="14063" r="13054" b="5046"/>
          <a:stretch/>
        </p:blipFill>
        <p:spPr>
          <a:xfrm>
            <a:off x="6763264" y="212427"/>
            <a:ext cx="3311612" cy="2444875"/>
          </a:xfrm>
          <a:prstGeom prst="rect">
            <a:avLst/>
          </a:prstGeom>
        </p:spPr>
      </p:pic>
      <p:sp>
        <p:nvSpPr>
          <p:cNvPr id="9" name="TextBox 8"/>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
        <p:nvSpPr>
          <p:cNvPr id="3" name="Rectangle 2"/>
          <p:cNvSpPr/>
          <p:nvPr/>
        </p:nvSpPr>
        <p:spPr>
          <a:xfrm>
            <a:off x="1647703" y="5460478"/>
            <a:ext cx="4572000" cy="923330"/>
          </a:xfrm>
          <a:prstGeom prst="rect">
            <a:avLst/>
          </a:prstGeom>
        </p:spPr>
        <p:txBody>
          <a:bodyPr>
            <a:spAutoFit/>
          </a:bodyPr>
          <a:lstStyle/>
          <a:p>
            <a:r>
              <a:rPr lang="en-US" dirty="0" err="1">
                <a:solidFill>
                  <a:schemeClr val="bg1"/>
                </a:solidFill>
              </a:rPr>
              <a:t>Krummel</a:t>
            </a:r>
            <a:r>
              <a:rPr lang="en-US" dirty="0">
                <a:solidFill>
                  <a:schemeClr val="bg1"/>
                </a:solidFill>
              </a:rPr>
              <a:t>, M. F., </a:t>
            </a:r>
            <a:r>
              <a:rPr lang="en-US" dirty="0" err="1">
                <a:solidFill>
                  <a:schemeClr val="bg1"/>
                </a:solidFill>
              </a:rPr>
              <a:t>Bartumeus</a:t>
            </a:r>
            <a:r>
              <a:rPr lang="en-US" dirty="0">
                <a:solidFill>
                  <a:schemeClr val="bg1"/>
                </a:solidFill>
              </a:rPr>
              <a:t>, F., &amp; Gérard, A. (2016). T cell migration, search strategies and mechanisms. Nature Reviews Immunology.</a:t>
            </a:r>
          </a:p>
        </p:txBody>
      </p:sp>
    </p:spTree>
    <p:extLst>
      <p:ext uri="{BB962C8B-B14F-4D97-AF65-F5344CB8AC3E}">
        <p14:creationId xmlns:p14="http://schemas.microsoft.com/office/powerpoint/2010/main" val="13732081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2026296" y="876732"/>
            <a:ext cx="5853410" cy="712014"/>
          </a:xfrm>
          <a:prstGeom prst="rect">
            <a:avLst/>
          </a:prstGeom>
        </p:spPr>
        <p:txBody>
          <a:bodyPr>
            <a:normAutofit fontScale="90000"/>
          </a:bodyPr>
          <a:lstStyle/>
          <a:p>
            <a:r>
              <a:rPr lang="es-ES" dirty="0" err="1" smtClean="0"/>
              <a:t>Deterministic</a:t>
            </a:r>
            <a:r>
              <a:rPr lang="es-ES" dirty="0" smtClean="0"/>
              <a:t> </a:t>
            </a:r>
            <a:r>
              <a:rPr dirty="0" smtClean="0"/>
              <a:t>Spiral </a:t>
            </a:r>
            <a:r>
              <a:rPr dirty="0"/>
              <a:t>Search</a:t>
            </a:r>
          </a:p>
        </p:txBody>
      </p:sp>
      <p:pic>
        <p:nvPicPr>
          <p:cNvPr id="167" name="pasted-image.png"/>
          <p:cNvPicPr>
            <a:picLocks noChangeAspect="1"/>
          </p:cNvPicPr>
          <p:nvPr/>
        </p:nvPicPr>
        <p:blipFill>
          <a:blip r:embed="rId3">
            <a:extLst/>
          </a:blip>
          <a:stretch>
            <a:fillRect/>
          </a:stretch>
        </p:blipFill>
        <p:spPr>
          <a:xfrm>
            <a:off x="6244486" y="1570896"/>
            <a:ext cx="2356151" cy="2356152"/>
          </a:xfrm>
          <a:prstGeom prst="rect">
            <a:avLst/>
          </a:prstGeom>
          <a:ln w="12700">
            <a:miter lim="400000"/>
          </a:ln>
        </p:spPr>
      </p:pic>
      <p:pic>
        <p:nvPicPr>
          <p:cNvPr id="168" name="pasted-image.png"/>
          <p:cNvPicPr>
            <a:picLocks noChangeAspect="1"/>
          </p:cNvPicPr>
          <p:nvPr/>
        </p:nvPicPr>
        <p:blipFill>
          <a:blip r:embed="rId4">
            <a:extLst/>
          </a:blip>
          <a:stretch>
            <a:fillRect/>
          </a:stretch>
        </p:blipFill>
        <p:spPr>
          <a:xfrm>
            <a:off x="3218538" y="1765612"/>
            <a:ext cx="2311314" cy="2101195"/>
          </a:xfrm>
          <a:prstGeom prst="rect">
            <a:avLst/>
          </a:prstGeom>
          <a:ln w="12700">
            <a:miter lim="400000"/>
          </a:ln>
        </p:spPr>
      </p:pic>
      <p:sp>
        <p:nvSpPr>
          <p:cNvPr id="169" name="Shape 169"/>
          <p:cNvSpPr/>
          <p:nvPr/>
        </p:nvSpPr>
        <p:spPr>
          <a:xfrm>
            <a:off x="3354940" y="4047266"/>
            <a:ext cx="1083229" cy="223378"/>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r>
              <a:rPr sz="1100" dirty="0"/>
              <a:t>Archimedes Spiral</a:t>
            </a:r>
          </a:p>
        </p:txBody>
      </p:sp>
      <p:sp>
        <p:nvSpPr>
          <p:cNvPr id="170" name="Shape 170"/>
          <p:cNvSpPr/>
          <p:nvPr/>
        </p:nvSpPr>
        <p:spPr>
          <a:xfrm>
            <a:off x="6664536" y="4039573"/>
            <a:ext cx="866568" cy="238767"/>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r>
              <a:rPr sz="1200" dirty="0"/>
              <a:t>Square Spiral</a:t>
            </a:r>
          </a:p>
        </p:txBody>
      </p:sp>
      <p:sp>
        <p:nvSpPr>
          <p:cNvPr id="171" name="Shape 171"/>
          <p:cNvSpPr/>
          <p:nvPr/>
        </p:nvSpPr>
        <p:spPr>
          <a:xfrm>
            <a:off x="2775693" y="4946638"/>
            <a:ext cx="2913089" cy="703253"/>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marL="234396" indent="-234396">
              <a:buSzPct val="75000"/>
              <a:buChar char="•"/>
              <a:defRPr sz="4000"/>
            </a:pPr>
            <a:r>
              <a:rPr sz="2109" dirty="0"/>
              <a:t>Minimise oversampling.</a:t>
            </a:r>
          </a:p>
          <a:p>
            <a:pPr marL="234396" indent="-234396">
              <a:buSzPct val="75000"/>
              <a:buChar char="•"/>
              <a:defRPr sz="4000"/>
            </a:pPr>
            <a:r>
              <a:rPr sz="2109" dirty="0"/>
              <a:t>Maximise coverage.</a:t>
            </a:r>
          </a:p>
        </p:txBody>
      </p:sp>
      <p:sp>
        <p:nvSpPr>
          <p:cNvPr id="172" name="Shape 172"/>
          <p:cNvSpPr/>
          <p:nvPr/>
        </p:nvSpPr>
        <p:spPr>
          <a:xfrm>
            <a:off x="6093266" y="4597795"/>
            <a:ext cx="3587184" cy="1027829"/>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marL="234396" indent="-234396">
              <a:buSzPct val="75000"/>
              <a:buChar char="•"/>
              <a:defRPr sz="4000"/>
            </a:pPr>
            <a:r>
              <a:rPr lang="en-GB" sz="2109" dirty="0"/>
              <a:t>Find nearest targets first.</a:t>
            </a:r>
          </a:p>
          <a:p>
            <a:pPr marL="234396" indent="-234396">
              <a:buSzPct val="75000"/>
              <a:buChar char="•"/>
              <a:defRPr sz="4000"/>
            </a:pPr>
            <a:r>
              <a:rPr lang="en-GB" sz="2109" dirty="0"/>
              <a:t>Square spiral minimises turns.</a:t>
            </a:r>
          </a:p>
          <a:p>
            <a:pPr marL="234396" indent="-234396">
              <a:buSzPct val="75000"/>
              <a:buChar char="•"/>
              <a:defRPr sz="4000"/>
            </a:pPr>
            <a:r>
              <a:rPr lang="en-GB" sz="2109" dirty="0"/>
              <a:t>Minimise search extent.</a:t>
            </a:r>
          </a:p>
        </p:txBody>
      </p:sp>
      <p:sp>
        <p:nvSpPr>
          <p:cNvPr id="173" name="Shape 173"/>
          <p:cNvSpPr/>
          <p:nvPr/>
        </p:nvSpPr>
        <p:spPr>
          <a:xfrm>
            <a:off x="2151961" y="4591191"/>
            <a:ext cx="3364944" cy="378677"/>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4000"/>
            </a:lvl1pPr>
          </a:lstStyle>
          <a:p>
            <a:r>
              <a:rPr sz="2109" dirty="0"/>
              <a:t>To maximise search efficiency:</a:t>
            </a:r>
          </a:p>
        </p:txBody>
      </p:sp>
      <p:sp>
        <p:nvSpPr>
          <p:cNvPr id="10" name="TextBox 9"/>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Tree>
    <p:extLst>
      <p:ext uri="{BB962C8B-B14F-4D97-AF65-F5344CB8AC3E}">
        <p14:creationId xmlns:p14="http://schemas.microsoft.com/office/powerpoint/2010/main" val="152033858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xfrm>
            <a:off x="1743458" y="908203"/>
            <a:ext cx="8339327" cy="552326"/>
          </a:xfrm>
          <a:prstGeom prst="rect">
            <a:avLst/>
          </a:prstGeom>
        </p:spPr>
        <p:txBody>
          <a:bodyPr>
            <a:normAutofit/>
          </a:bodyPr>
          <a:lstStyle>
            <a:lvl1pPr defTabSz="420624">
              <a:defRPr sz="5760"/>
            </a:lvl1pPr>
          </a:lstStyle>
          <a:p>
            <a:r>
              <a:rPr lang="en-GB" sz="3000" dirty="0">
                <a:solidFill>
                  <a:schemeClr val="bg2">
                    <a:lumMod val="25000"/>
                  </a:schemeClr>
                </a:solidFill>
              </a:rPr>
              <a:t>Distributed Spiral Search Algorithm (DDSA)</a:t>
            </a:r>
          </a:p>
        </p:txBody>
      </p:sp>
      <p:pic>
        <p:nvPicPr>
          <p:cNvPr id="179" name="Deterministic Spider - Robot Swarm Search Pattern - Argos 3.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256132" y="1671062"/>
            <a:ext cx="5228943" cy="4260610"/>
          </a:xfrm>
          <a:prstGeom prst="rect">
            <a:avLst/>
          </a:prstGeom>
          <a:ln w="12700">
            <a:miter lim="400000"/>
          </a:ln>
        </p:spPr>
      </p:pic>
      <p:sp>
        <p:nvSpPr>
          <p:cNvPr id="180" name="Shape 180"/>
          <p:cNvSpPr/>
          <p:nvPr/>
        </p:nvSpPr>
        <p:spPr>
          <a:xfrm>
            <a:off x="1702309" y="1792182"/>
            <a:ext cx="1887718" cy="331100"/>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r>
              <a:rPr>
                <a:solidFill>
                  <a:schemeClr val="bg2">
                    <a:lumMod val="25000"/>
                  </a:schemeClr>
                </a:solidFill>
              </a:rPr>
              <a:t>Argos3 Simulator</a:t>
            </a:r>
          </a:p>
        </p:txBody>
      </p:sp>
      <p:sp>
        <p:nvSpPr>
          <p:cNvPr id="181" name="Shape 181"/>
          <p:cNvSpPr/>
          <p:nvPr/>
        </p:nvSpPr>
        <p:spPr>
          <a:xfrm>
            <a:off x="1812037" y="2220941"/>
            <a:ext cx="2983704" cy="589632"/>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pPr algn="l">
              <a:defRPr sz="3300"/>
            </a:pPr>
            <a:r>
              <a:rPr sz="1740">
                <a:solidFill>
                  <a:schemeClr val="bg2">
                    <a:lumMod val="25000"/>
                  </a:schemeClr>
                </a:solidFill>
              </a:rPr>
              <a:t>Black dots are targets</a:t>
            </a:r>
          </a:p>
          <a:p>
            <a:pPr algn="l">
              <a:defRPr sz="3300"/>
            </a:pPr>
            <a:r>
              <a:rPr sz="1740" dirty="0">
                <a:solidFill>
                  <a:schemeClr val="bg2">
                    <a:lumMod val="25000"/>
                  </a:schemeClr>
                </a:solidFill>
              </a:rPr>
              <a:t>(Power law distribution)</a:t>
            </a:r>
          </a:p>
        </p:txBody>
      </p:sp>
      <p:sp>
        <p:nvSpPr>
          <p:cNvPr id="182" name="Shape 182"/>
          <p:cNvSpPr/>
          <p:nvPr/>
        </p:nvSpPr>
        <p:spPr>
          <a:xfrm>
            <a:off x="1812038" y="2908232"/>
            <a:ext cx="2692447" cy="589632"/>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pPr algn="l">
              <a:defRPr sz="3300"/>
            </a:pPr>
            <a:r>
              <a:rPr sz="1740">
                <a:solidFill>
                  <a:schemeClr val="bg2">
                    <a:lumMod val="25000"/>
                  </a:schemeClr>
                </a:solidFill>
              </a:rPr>
              <a:t>Blue dots are robots </a:t>
            </a:r>
          </a:p>
          <a:p>
            <a:pPr algn="l">
              <a:defRPr sz="3300"/>
            </a:pPr>
            <a:r>
              <a:rPr sz="1740" dirty="0">
                <a:solidFill>
                  <a:schemeClr val="bg2">
                    <a:lumMod val="25000"/>
                  </a:schemeClr>
                </a:solidFill>
              </a:rPr>
              <a:t>(Simulated iAnts)</a:t>
            </a:r>
          </a:p>
        </p:txBody>
      </p:sp>
      <p:sp>
        <p:nvSpPr>
          <p:cNvPr id="183" name="Shape 183"/>
          <p:cNvSpPr/>
          <p:nvPr/>
        </p:nvSpPr>
        <p:spPr>
          <a:xfrm>
            <a:off x="1815306" y="3604541"/>
            <a:ext cx="2696869" cy="857398"/>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pPr algn="l">
              <a:defRPr sz="3300"/>
            </a:pPr>
            <a:r>
              <a:rPr sz="1740">
                <a:solidFill>
                  <a:schemeClr val="bg2">
                    <a:lumMod val="25000"/>
                  </a:schemeClr>
                </a:solidFill>
              </a:rPr>
              <a:t>Short detection </a:t>
            </a:r>
          </a:p>
          <a:p>
            <a:pPr algn="l">
              <a:defRPr sz="3300"/>
            </a:pPr>
            <a:r>
              <a:rPr sz="1740" dirty="0">
                <a:solidFill>
                  <a:schemeClr val="bg2">
                    <a:lumMod val="25000"/>
                  </a:schemeClr>
                </a:solidFill>
              </a:rPr>
              <a:t>diameter but applies</a:t>
            </a:r>
          </a:p>
          <a:p>
            <a:pPr algn="l">
              <a:defRPr sz="3300"/>
            </a:pPr>
            <a:r>
              <a:rPr sz="1740" dirty="0">
                <a:solidFill>
                  <a:schemeClr val="bg2">
                    <a:lumMod val="25000"/>
                  </a:schemeClr>
                </a:solidFill>
              </a:rPr>
              <a:t>to any distance.</a:t>
            </a:r>
          </a:p>
        </p:txBody>
      </p:sp>
      <p:sp>
        <p:nvSpPr>
          <p:cNvPr id="185" name="Shape 185"/>
          <p:cNvSpPr/>
          <p:nvPr/>
        </p:nvSpPr>
        <p:spPr>
          <a:xfrm>
            <a:off x="1812038" y="4459678"/>
            <a:ext cx="4101083" cy="1392929"/>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pPr algn="l">
              <a:defRPr sz="3300"/>
            </a:pPr>
            <a:r>
              <a:rPr lang="en-GB" sz="1740" dirty="0">
                <a:solidFill>
                  <a:schemeClr val="bg2">
                    <a:lumMod val="25000"/>
                  </a:schemeClr>
                </a:solidFill>
              </a:rPr>
              <a:t>Continuous plane</a:t>
            </a:r>
          </a:p>
          <a:p>
            <a:pPr algn="l">
              <a:defRPr sz="3300"/>
            </a:pPr>
            <a:r>
              <a:rPr lang="en-GB" sz="1740" dirty="0">
                <a:solidFill>
                  <a:schemeClr val="bg2">
                    <a:lumMod val="25000"/>
                  </a:schemeClr>
                </a:solidFill>
              </a:rPr>
              <a:t>(no grid)</a:t>
            </a:r>
          </a:p>
          <a:p>
            <a:pPr algn="l">
              <a:defRPr sz="3300"/>
            </a:pPr>
            <a:endParaRPr lang="en-GB" sz="1740" dirty="0">
              <a:solidFill>
                <a:schemeClr val="bg2">
                  <a:lumMod val="25000"/>
                </a:schemeClr>
              </a:solidFill>
            </a:endParaRPr>
          </a:p>
          <a:p>
            <a:pPr algn="l">
              <a:defRPr sz="3300"/>
            </a:pPr>
            <a:r>
              <a:rPr lang="en-GB" sz="1740" dirty="0">
                <a:solidFill>
                  <a:schemeClr val="bg2">
                    <a:lumMod val="25000"/>
                  </a:schemeClr>
                </a:solidFill>
              </a:rPr>
              <a:t>Defined by a simple </a:t>
            </a:r>
          </a:p>
          <a:p>
            <a:pPr algn="l">
              <a:defRPr sz="3300"/>
            </a:pPr>
            <a:r>
              <a:rPr lang="en-GB" sz="1740" dirty="0">
                <a:solidFill>
                  <a:schemeClr val="bg2">
                    <a:lumMod val="25000"/>
                  </a:schemeClr>
                </a:solidFill>
              </a:rPr>
              <a:t>recurrence relation.</a:t>
            </a:r>
          </a:p>
        </p:txBody>
      </p:sp>
      <p:sp>
        <p:nvSpPr>
          <p:cNvPr id="9" name="TextBox 8"/>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Tree>
    <p:extLst>
      <p:ext uri="{BB962C8B-B14F-4D97-AF65-F5344CB8AC3E}">
        <p14:creationId xmlns:p14="http://schemas.microsoft.com/office/powerpoint/2010/main" val="9002724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25869" fill="hold"/>
                                        <p:tgtEl>
                                          <p:spTgt spid="1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7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2068907" y="3842417"/>
            <a:ext cx="1695450" cy="704850"/>
          </a:xfrm>
          <a:prstGeom prst="rect">
            <a:avLst/>
          </a:prstGeom>
        </p:spPr>
      </p:pic>
      <p:pic>
        <p:nvPicPr>
          <p:cNvPr id="13" name="Picture 12"/>
          <p:cNvPicPr>
            <a:picLocks noChangeAspect="1"/>
          </p:cNvPicPr>
          <p:nvPr/>
        </p:nvPicPr>
        <p:blipFill>
          <a:blip r:embed="rId5"/>
          <a:stretch>
            <a:fillRect/>
          </a:stretch>
        </p:blipFill>
        <p:spPr>
          <a:xfrm>
            <a:off x="2080531" y="2685563"/>
            <a:ext cx="2295525" cy="247650"/>
          </a:xfrm>
          <a:prstGeom prst="rect">
            <a:avLst/>
          </a:prstGeom>
        </p:spPr>
      </p:pic>
      <p:pic>
        <p:nvPicPr>
          <p:cNvPr id="14" name="Picture 13"/>
          <p:cNvPicPr>
            <a:picLocks noChangeAspect="1"/>
          </p:cNvPicPr>
          <p:nvPr/>
        </p:nvPicPr>
        <p:blipFill>
          <a:blip r:embed="rId6"/>
          <a:stretch>
            <a:fillRect/>
          </a:stretch>
        </p:blipFill>
        <p:spPr>
          <a:xfrm>
            <a:off x="2035569" y="2151031"/>
            <a:ext cx="2362200" cy="266700"/>
          </a:xfrm>
          <a:prstGeom prst="rect">
            <a:avLst/>
          </a:prstGeom>
        </p:spPr>
      </p:pic>
      <p:pic>
        <p:nvPicPr>
          <p:cNvPr id="15" name="Picture 14"/>
          <p:cNvPicPr>
            <a:picLocks noChangeAspect="1"/>
          </p:cNvPicPr>
          <p:nvPr/>
        </p:nvPicPr>
        <p:blipFill>
          <a:blip r:embed="rId7"/>
          <a:stretch>
            <a:fillRect/>
          </a:stretch>
        </p:blipFill>
        <p:spPr>
          <a:xfrm>
            <a:off x="2035570" y="1677458"/>
            <a:ext cx="3228975" cy="304800"/>
          </a:xfrm>
          <a:prstGeom prst="rect">
            <a:avLst/>
          </a:prstGeom>
        </p:spPr>
      </p:pic>
      <p:sp>
        <p:nvSpPr>
          <p:cNvPr id="16" name="Shape 178"/>
          <p:cNvSpPr>
            <a:spLocks noGrp="1"/>
          </p:cNvSpPr>
          <p:nvPr>
            <p:ph type="title"/>
          </p:nvPr>
        </p:nvSpPr>
        <p:spPr>
          <a:xfrm>
            <a:off x="1731338" y="825353"/>
            <a:ext cx="6937743" cy="586098"/>
          </a:xfrm>
          <a:prstGeom prst="rect">
            <a:avLst/>
          </a:prstGeom>
        </p:spPr>
        <p:txBody>
          <a:bodyPr>
            <a:normAutofit fontScale="90000"/>
          </a:bodyPr>
          <a:lstStyle>
            <a:lvl1pPr defTabSz="420624">
              <a:defRPr sz="5760"/>
            </a:lvl1pPr>
          </a:lstStyle>
          <a:p>
            <a:r>
              <a:rPr lang="en-GB" dirty="0" smtClean="0"/>
              <a:t>Interlocking Archimedes Spirals</a:t>
            </a:r>
            <a:endParaRPr lang="en-GB" dirty="0"/>
          </a:p>
        </p:txBody>
      </p:sp>
      <p:pic>
        <p:nvPicPr>
          <p:cNvPr id="2" name="Picture 1"/>
          <p:cNvPicPr>
            <a:picLocks noChangeAspect="1"/>
          </p:cNvPicPr>
          <p:nvPr/>
        </p:nvPicPr>
        <p:blipFill>
          <a:blip r:embed="rId8"/>
          <a:stretch>
            <a:fillRect/>
          </a:stretch>
        </p:blipFill>
        <p:spPr>
          <a:xfrm>
            <a:off x="2035569" y="4879057"/>
            <a:ext cx="3124200" cy="828675"/>
          </a:xfrm>
          <a:prstGeom prst="rect">
            <a:avLst/>
          </a:prstGeom>
        </p:spPr>
      </p:pic>
      <p:pic>
        <p:nvPicPr>
          <p:cNvPr id="3" name="Picture 2"/>
          <p:cNvPicPr>
            <a:picLocks noChangeAspect="1"/>
          </p:cNvPicPr>
          <p:nvPr/>
        </p:nvPicPr>
        <p:blipFill>
          <a:blip r:embed="rId9"/>
          <a:stretch>
            <a:fillRect/>
          </a:stretch>
        </p:blipFill>
        <p:spPr>
          <a:xfrm>
            <a:off x="2035569" y="3262979"/>
            <a:ext cx="3009900" cy="247650"/>
          </a:xfrm>
          <a:prstGeom prst="rect">
            <a:avLst/>
          </a:prstGeom>
        </p:spPr>
      </p:pic>
      <p:pic>
        <p:nvPicPr>
          <p:cNvPr id="5" name="ArchSpir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884102" y="1411452"/>
            <a:ext cx="4516551" cy="4569439"/>
          </a:xfrm>
          <a:prstGeom prst="rect">
            <a:avLst/>
          </a:prstGeom>
        </p:spPr>
      </p:pic>
      <p:sp>
        <p:nvSpPr>
          <p:cNvPr id="10" name="TextBox 9"/>
          <p:cNvSpPr txBox="1"/>
          <p:nvPr/>
        </p:nvSpPr>
        <p:spPr>
          <a:xfrm>
            <a:off x="9704133" y="6450794"/>
            <a:ext cx="869048" cy="338554"/>
          </a:xfrm>
          <a:prstGeom prst="rect">
            <a:avLst/>
          </a:prstGeom>
          <a:noFill/>
        </p:spPr>
        <p:txBody>
          <a:bodyPr wrap="none" rtlCol="0">
            <a:spAutoFit/>
          </a:bodyPr>
          <a:lstStyle/>
          <a:p>
            <a:r>
              <a:rPr lang="en-US" sz="1600" b="1" dirty="0">
                <a:solidFill>
                  <a:srgbClr val="000099"/>
                </a:solidFill>
                <a:effectLst>
                  <a:outerShdw blurRad="38100" dist="38100" dir="2700000" algn="tl">
                    <a:srgbClr val="000000">
                      <a:alpha val="43137"/>
                    </a:srgbClr>
                  </a:outerShdw>
                </a:effectLst>
                <a:latin typeface="Arial" pitchFamily="34" charset="0"/>
                <a:cs typeface="Arial" pitchFamily="34" charset="0"/>
              </a:rPr>
              <a:t>Search</a:t>
            </a:r>
            <a:endParaRPr lang="en-US" sz="1600" dirty="0"/>
          </a:p>
        </p:txBody>
      </p:sp>
    </p:spTree>
    <p:extLst>
      <p:ext uri="{BB962C8B-B14F-4D97-AF65-F5344CB8AC3E}">
        <p14:creationId xmlns:p14="http://schemas.microsoft.com/office/powerpoint/2010/main" val="612697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 Random Search</a:t>
            </a:r>
            <a:endParaRPr lang="en-GB" dirty="0"/>
          </a:p>
        </p:txBody>
      </p:sp>
      <p:sp>
        <p:nvSpPr>
          <p:cNvPr id="3" name="Content Placeholder 2"/>
          <p:cNvSpPr>
            <a:spLocks noGrp="1"/>
          </p:cNvSpPr>
          <p:nvPr>
            <p:ph idx="1"/>
          </p:nvPr>
        </p:nvSpPr>
        <p:spPr/>
        <p:txBody>
          <a:bodyPr>
            <a:normAutofit lnSpcReduction="10000"/>
          </a:bodyPr>
          <a:lstStyle/>
          <a:p>
            <a:r>
              <a:rPr lang="en-GB" dirty="0" smtClean="0"/>
              <a:t>1. Create a new project called </a:t>
            </a:r>
            <a:r>
              <a:rPr lang="en-GB" dirty="0" err="1" smtClean="0"/>
              <a:t>epuck_brownian</a:t>
            </a:r>
            <a:endParaRPr lang="en-GB" dirty="0" smtClean="0"/>
          </a:p>
          <a:p>
            <a:r>
              <a:rPr lang="en-GB" dirty="0" smtClean="0"/>
              <a:t>2. Choose some x, y coordinate. This is your goal location.</a:t>
            </a:r>
          </a:p>
          <a:p>
            <a:r>
              <a:rPr lang="en-GB" dirty="0"/>
              <a:t>3</a:t>
            </a:r>
            <a:r>
              <a:rPr lang="en-GB" dirty="0" smtClean="0"/>
              <a:t>. Implement random search using 5 robots. When any of your robots get within 0.5m of the goal stop and display “Goal discovered” with the elapsed time in seconds and the ID of the robot in the log.</a:t>
            </a:r>
          </a:p>
          <a:p>
            <a:r>
              <a:rPr lang="en-GB" dirty="0" smtClean="0"/>
              <a:t>4. Your robots will alter course every </a:t>
            </a:r>
            <a:r>
              <a:rPr lang="en-GB" dirty="0" err="1" smtClean="0"/>
              <a:t>max_step</a:t>
            </a:r>
            <a:r>
              <a:rPr lang="en-GB" dirty="0" smtClean="0"/>
              <a:t> seconds. When altering course the robot will rotate a random amount between 0 and 2</a:t>
            </a:r>
            <a:r>
              <a:rPr lang="el-GR" dirty="0" smtClean="0"/>
              <a:t>π</a:t>
            </a:r>
            <a:r>
              <a:rPr lang="es-ES" dirty="0" smtClean="0"/>
              <a:t>.</a:t>
            </a:r>
          </a:p>
          <a:p>
            <a:r>
              <a:rPr lang="en-GB" dirty="0" smtClean="0"/>
              <a:t>5. When </a:t>
            </a:r>
            <a:r>
              <a:rPr lang="en-GB" dirty="0"/>
              <a:t>altering course the robot will rotate a random amount between 0 and 2</a:t>
            </a:r>
            <a:r>
              <a:rPr lang="el-GR" dirty="0"/>
              <a:t>π</a:t>
            </a:r>
            <a:r>
              <a:rPr lang="es-ES" dirty="0"/>
              <a:t>.</a:t>
            </a:r>
            <a:endParaRPr lang="en-GB" dirty="0"/>
          </a:p>
          <a:p>
            <a:endParaRPr lang="en-GB" dirty="0" smtClean="0"/>
          </a:p>
        </p:txBody>
      </p:sp>
    </p:spTree>
    <p:extLst>
      <p:ext uri="{BB962C8B-B14F-4D97-AF65-F5344CB8AC3E}">
        <p14:creationId xmlns:p14="http://schemas.microsoft.com/office/powerpoint/2010/main" val="1575494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678</Words>
  <Application>Microsoft Macintosh PowerPoint</Application>
  <PresentationFormat>Widescreen</PresentationFormat>
  <Paragraphs>89</Paragraphs>
  <Slides>14</Slides>
  <Notes>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Calibri Light</vt:lpstr>
      <vt:lpstr>Arial</vt:lpstr>
      <vt:lpstr>Office Theme</vt:lpstr>
      <vt:lpstr>Distributed Search</vt:lpstr>
      <vt:lpstr>Search in Operations Research</vt:lpstr>
      <vt:lpstr>Search in Ecology</vt:lpstr>
      <vt:lpstr>Lévy search</vt:lpstr>
      <vt:lpstr>Immunology</vt:lpstr>
      <vt:lpstr>Deterministic Spiral Search</vt:lpstr>
      <vt:lpstr>Distributed Spiral Search Algorithm (DDSA)</vt:lpstr>
      <vt:lpstr>Interlocking Archimedes Spirals</vt:lpstr>
      <vt:lpstr>Lab: Random Search</vt:lpstr>
      <vt:lpstr>Lab: Random Search</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Search</dc:title>
  <dc:creator>George Matthew Fricke</dc:creator>
  <cp:lastModifiedBy>George Matthew Fricke</cp:lastModifiedBy>
  <cp:revision>10</cp:revision>
  <dcterms:created xsi:type="dcterms:W3CDTF">2017-10-06T14:08:58Z</dcterms:created>
  <dcterms:modified xsi:type="dcterms:W3CDTF">2017-10-09T15:13:57Z</dcterms:modified>
</cp:coreProperties>
</file>