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79" r:id="rId23"/>
    <p:sldId id="25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55"/>
    <p:restoredTop sz="93250"/>
  </p:normalViewPr>
  <p:slideViewPr>
    <p:cSldViewPr snapToGrid="0" snapToObjects="1">
      <p:cViewPr>
        <p:scale>
          <a:sx n="70" d="100"/>
          <a:sy n="70" d="100"/>
        </p:scale>
        <p:origin x="1112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BBB50-E364-CE46-B38F-CCD91D350A44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A0B9D-147D-674D-A7A5-95188A0E7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50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3CC4-631E-864E-9829-3D4CC0E0711D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9D9C-0987-3F43-99F4-6B0CDE21B17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3CC4-631E-864E-9829-3D4CC0E0711D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9D9C-0987-3F43-99F4-6B0CDE21B17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3CC4-631E-864E-9829-3D4CC0E0711D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9D9C-0987-3F43-99F4-6B0CDE21B17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3CC4-631E-864E-9829-3D4CC0E0711D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9D9C-0987-3F43-99F4-6B0CDE21B17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3CC4-631E-864E-9829-3D4CC0E0711D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9D9C-0987-3F43-99F4-6B0CDE21B17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3CC4-631E-864E-9829-3D4CC0E0711D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9D9C-0987-3F43-99F4-6B0CDE21B17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3CC4-631E-864E-9829-3D4CC0E0711D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9D9C-0987-3F43-99F4-6B0CDE21B17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3CC4-631E-864E-9829-3D4CC0E0711D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9D9C-0987-3F43-99F4-6B0CDE21B17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3CC4-631E-864E-9829-3D4CC0E0711D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9D9C-0987-3F43-99F4-6B0CDE21B17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3CC4-631E-864E-9829-3D4CC0E0711D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9D9C-0987-3F43-99F4-6B0CDE21B17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3CC4-631E-864E-9829-3D4CC0E0711D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9D9C-0987-3F43-99F4-6B0CDE21B17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C3CC4-631E-864E-9829-3D4CC0E0711D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99D9C-0987-3F43-99F4-6B0CDE21B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91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Bug Algorithms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500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211" r="4178" b="1"/>
          <a:stretch/>
        </p:blipFill>
        <p:spPr>
          <a:xfrm>
            <a:off x="7556409" y="640082"/>
            <a:ext cx="3995928" cy="557783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0"/>
            <a:ext cx="6586491" cy="1676603"/>
          </a:xfrm>
        </p:spPr>
        <p:txBody>
          <a:bodyPr>
            <a:normAutofit/>
          </a:bodyPr>
          <a:lstStyle/>
          <a:p>
            <a:r>
              <a:rPr lang="en-GB" dirty="0"/>
              <a:t>Bug </a:t>
            </a: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8930" y="1371600"/>
            <a:ext cx="6907479" cy="5285232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Algorithm:</a:t>
            </a:r>
          </a:p>
          <a:p>
            <a:pPr marL="0" indent="0">
              <a:buNone/>
            </a:pPr>
            <a:r>
              <a:rPr lang="en-GB" sz="2400" dirty="0"/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Repeat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Head toward goal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While path to goal is blocked </a:t>
            </a: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     x := point where the obstacle was encountered</a:t>
            </a: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     do</a:t>
            </a:r>
            <a:r>
              <a:rPr lang="en-GB" sz="2400" dirty="0"/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     </a:t>
            </a:r>
            <a:r>
              <a:rPr lang="en-GB" sz="2400" dirty="0" smtClean="0"/>
              <a:t>   Follow </a:t>
            </a:r>
            <a:r>
              <a:rPr lang="en-GB" sz="2400" dirty="0"/>
              <a:t>obstacle </a:t>
            </a:r>
            <a:r>
              <a:rPr lang="en-GB" sz="2400" dirty="0" smtClean="0"/>
              <a:t>edges all the way round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        n := the minimum distance to the goal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 </a:t>
            </a:r>
            <a:r>
              <a:rPr lang="en-GB" sz="2400" dirty="0" smtClean="0"/>
              <a:t>    while not back at x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 </a:t>
            </a:r>
            <a:r>
              <a:rPr lang="en-GB" sz="2400" dirty="0" smtClean="0"/>
              <a:t>    go to n</a:t>
            </a: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End </a:t>
            </a:r>
            <a:r>
              <a:rPr lang="en-GB" sz="2400" dirty="0"/>
              <a:t>while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End Repeat</a:t>
            </a:r>
          </a:p>
        </p:txBody>
      </p:sp>
      <p:sp>
        <p:nvSpPr>
          <p:cNvPr id="6" name="Rectangle 5"/>
          <p:cNvSpPr/>
          <p:nvPr/>
        </p:nvSpPr>
        <p:spPr>
          <a:xfrm>
            <a:off x="8314528" y="6287500"/>
            <a:ext cx="3237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err="1" smtClean="0">
                <a:solidFill>
                  <a:srgbClr val="333333"/>
                </a:solidFill>
                <a:effectLst/>
                <a:latin typeface="Source Sans Pro" charset="0"/>
              </a:rPr>
              <a:t>Lumelsky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Source Sans Pro" charset="0"/>
              </a:rPr>
              <a:t>, V.J. &amp; </a:t>
            </a:r>
            <a:r>
              <a:rPr lang="en-US" b="0" i="0" dirty="0" err="1" smtClean="0">
                <a:solidFill>
                  <a:srgbClr val="333333"/>
                </a:solidFill>
                <a:effectLst/>
                <a:latin typeface="Source Sans Pro" charset="0"/>
              </a:rPr>
              <a:t>Stepanov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Source Sans Pro" charset="0"/>
              </a:rPr>
              <a:t>, A.A.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580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0"/>
            <a:ext cx="6586491" cy="1676603"/>
          </a:xfrm>
        </p:spPr>
        <p:txBody>
          <a:bodyPr>
            <a:normAutofit/>
          </a:bodyPr>
          <a:lstStyle/>
          <a:p>
            <a:r>
              <a:rPr lang="en-GB" dirty="0"/>
              <a:t>Bug </a:t>
            </a: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8930" y="1371600"/>
            <a:ext cx="6907479" cy="5285232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Algorithm:</a:t>
            </a:r>
          </a:p>
          <a:p>
            <a:pPr marL="0" indent="0">
              <a:buNone/>
            </a:pPr>
            <a:r>
              <a:rPr lang="en-GB" sz="2400" dirty="0"/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Repeat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Head toward goal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While path to goal is blocked </a:t>
            </a: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     x := point where the obstacle was met</a:t>
            </a: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     do</a:t>
            </a:r>
            <a:r>
              <a:rPr lang="en-GB" sz="2400" dirty="0"/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     </a:t>
            </a:r>
            <a:r>
              <a:rPr lang="en-GB" sz="2400" dirty="0" smtClean="0"/>
              <a:t>   Follow </a:t>
            </a:r>
            <a:r>
              <a:rPr lang="en-GB" sz="2400" dirty="0"/>
              <a:t>obstacle </a:t>
            </a:r>
            <a:r>
              <a:rPr lang="en-GB" sz="2400" dirty="0" smtClean="0"/>
              <a:t>edges all the way around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        n := the minimum distance to the goal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 </a:t>
            </a:r>
            <a:r>
              <a:rPr lang="en-GB" sz="2400" dirty="0" smtClean="0"/>
              <a:t>    while not back at x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 </a:t>
            </a:r>
            <a:r>
              <a:rPr lang="en-GB" sz="2400" dirty="0" smtClean="0"/>
              <a:t>    go to n</a:t>
            </a: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End </a:t>
            </a:r>
            <a:r>
              <a:rPr lang="en-GB" sz="2400" dirty="0"/>
              <a:t>while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End Repeat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088" y="360052"/>
            <a:ext cx="5772912" cy="6296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31552" y="126187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978305" y="40543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405999" y="5285756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75135" y="3335036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x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14528" y="6287500"/>
            <a:ext cx="3237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err="1" smtClean="0">
                <a:solidFill>
                  <a:srgbClr val="333333"/>
                </a:solidFill>
                <a:effectLst/>
                <a:latin typeface="Source Sans Pro" charset="0"/>
              </a:rPr>
              <a:t>Lumelsky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Source Sans Pro" charset="0"/>
              </a:rPr>
              <a:t>, V.J. &amp; </a:t>
            </a:r>
            <a:r>
              <a:rPr lang="en-US" b="0" i="0" dirty="0" err="1" smtClean="0">
                <a:solidFill>
                  <a:srgbClr val="333333"/>
                </a:solidFill>
                <a:effectLst/>
                <a:latin typeface="Source Sans Pro" charset="0"/>
              </a:rPr>
              <a:t>Stepanov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Source Sans Pro" charset="0"/>
              </a:rPr>
              <a:t>, A.A.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187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0" y="243550"/>
            <a:ext cx="4663440" cy="6360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Bug 2</a:t>
            </a:r>
          </a:p>
        </p:txBody>
      </p:sp>
    </p:spTree>
    <p:extLst>
      <p:ext uri="{BB962C8B-B14F-4D97-AF65-F5344CB8AC3E}">
        <p14:creationId xmlns:p14="http://schemas.microsoft.com/office/powerpoint/2010/main" val="3784248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0"/>
            <a:ext cx="6586491" cy="1676603"/>
          </a:xfrm>
        </p:spPr>
        <p:txBody>
          <a:bodyPr>
            <a:normAutofit/>
          </a:bodyPr>
          <a:lstStyle/>
          <a:p>
            <a:r>
              <a:rPr lang="en-GB" dirty="0"/>
              <a:t>Bug </a:t>
            </a:r>
            <a:r>
              <a:rPr lang="en-GB" dirty="0"/>
              <a:t>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8930" y="1371600"/>
            <a:ext cx="6907479" cy="5285232"/>
          </a:xfrm>
        </p:spPr>
        <p:txBody>
          <a:bodyPr>
            <a:normAutofit/>
          </a:bodyPr>
          <a:lstStyle/>
          <a:p>
            <a:r>
              <a:rPr lang="en-GB" sz="2400" dirty="0"/>
              <a:t>Algorithm:</a:t>
            </a:r>
          </a:p>
          <a:p>
            <a:pPr marL="0" indent="0">
              <a:buNone/>
            </a:pPr>
            <a:r>
              <a:rPr lang="en-GB" sz="2400" dirty="0"/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While not at the goal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   Follow the m-line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 </a:t>
            </a:r>
            <a:r>
              <a:rPr lang="en-GB" sz="2400" dirty="0" smtClean="0"/>
              <a:t>     </a:t>
            </a:r>
            <a:r>
              <a:rPr lang="en-GB" sz="2400" dirty="0" smtClean="0"/>
              <a:t>While path to goal is blocked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             Follow obstacle edges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 </a:t>
            </a:r>
            <a:r>
              <a:rPr lang="en-GB" sz="2400" dirty="0" smtClean="0"/>
              <a:t>            If m-line met then break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 </a:t>
            </a:r>
            <a:r>
              <a:rPr lang="en-GB" sz="2400" dirty="0" smtClean="0"/>
              <a:t>     End While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End While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16" y="73291"/>
            <a:ext cx="6120384" cy="66785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30056" y="73291"/>
            <a:ext cx="804672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578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0"/>
            <a:ext cx="6586491" cy="1676603"/>
          </a:xfrm>
        </p:spPr>
        <p:txBody>
          <a:bodyPr>
            <a:normAutofit/>
          </a:bodyPr>
          <a:lstStyle/>
          <a:p>
            <a:r>
              <a:rPr lang="en-GB" dirty="0"/>
              <a:t>Bug </a:t>
            </a:r>
            <a:r>
              <a:rPr lang="en-GB" dirty="0"/>
              <a:t>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8930" y="1371600"/>
            <a:ext cx="6907479" cy="5285232"/>
          </a:xfrm>
        </p:spPr>
        <p:txBody>
          <a:bodyPr>
            <a:normAutofit/>
          </a:bodyPr>
          <a:lstStyle/>
          <a:p>
            <a:r>
              <a:rPr lang="en-GB" sz="2400" dirty="0"/>
              <a:t>Algorithm:</a:t>
            </a:r>
          </a:p>
          <a:p>
            <a:pPr marL="0" indent="0">
              <a:buNone/>
            </a:pPr>
            <a:r>
              <a:rPr lang="en-GB" sz="2400" dirty="0"/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While not at the goal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   Follow the m-line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 </a:t>
            </a:r>
            <a:r>
              <a:rPr lang="en-GB" sz="2400" dirty="0" smtClean="0"/>
              <a:t>     </a:t>
            </a:r>
            <a:r>
              <a:rPr lang="en-GB" sz="2400" dirty="0" smtClean="0"/>
              <a:t>While path to goal is blocked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             Follow obstacle edges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 </a:t>
            </a:r>
            <a:r>
              <a:rPr lang="en-GB" sz="2400" dirty="0" smtClean="0"/>
              <a:t>            If m-line met then break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 </a:t>
            </a:r>
            <a:r>
              <a:rPr lang="en-GB" sz="2400" dirty="0" smtClean="0"/>
              <a:t>     </a:t>
            </a:r>
            <a:r>
              <a:rPr lang="en-GB" sz="2400" smtClean="0"/>
              <a:t>End While</a:t>
            </a: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End While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9107424" y="201168"/>
            <a:ext cx="804672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192" y="470661"/>
            <a:ext cx="6083808" cy="62403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86436" y="201168"/>
            <a:ext cx="804672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16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0"/>
            <a:ext cx="6586491" cy="1676603"/>
          </a:xfrm>
        </p:spPr>
        <p:txBody>
          <a:bodyPr>
            <a:normAutofit/>
          </a:bodyPr>
          <a:lstStyle/>
          <a:p>
            <a:r>
              <a:rPr lang="en-GB" dirty="0" smtClean="0"/>
              <a:t>Debugging: Bug </a:t>
            </a:r>
            <a:r>
              <a:rPr lang="en-GB" dirty="0"/>
              <a:t>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8930" y="1371600"/>
            <a:ext cx="6907479" cy="5285232"/>
          </a:xfrm>
        </p:spPr>
        <p:txBody>
          <a:bodyPr>
            <a:normAutofit/>
          </a:bodyPr>
          <a:lstStyle/>
          <a:p>
            <a:r>
              <a:rPr lang="en-GB" sz="2400" dirty="0"/>
              <a:t>Algorithm:</a:t>
            </a:r>
          </a:p>
          <a:p>
            <a:pPr marL="0" indent="0">
              <a:buNone/>
            </a:pPr>
            <a:r>
              <a:rPr lang="en-GB" sz="2400" dirty="0"/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While not at the goal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   Follow the m-line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 </a:t>
            </a:r>
            <a:r>
              <a:rPr lang="en-GB" sz="2400" dirty="0" smtClean="0"/>
              <a:t>     </a:t>
            </a:r>
            <a:r>
              <a:rPr lang="en-GB" sz="2400" dirty="0" smtClean="0"/>
              <a:t>While path to goal is blocked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             Follow obstacle edges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 </a:t>
            </a:r>
            <a:r>
              <a:rPr lang="en-GB" sz="2400" dirty="0" smtClean="0"/>
              <a:t>            If m-line met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 </a:t>
            </a:r>
            <a:r>
              <a:rPr lang="en-GB" sz="2400" dirty="0" smtClean="0"/>
              <a:t>            then break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 </a:t>
            </a:r>
            <a:r>
              <a:rPr lang="en-GB" sz="2400" dirty="0" smtClean="0"/>
              <a:t>     End While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End While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9107424" y="201168"/>
            <a:ext cx="804672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786436" y="201168"/>
            <a:ext cx="804672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816" y="81915"/>
            <a:ext cx="5415280" cy="66506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0849" y="5540533"/>
            <a:ext cx="3868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</a:rPr>
              <a:t>What went wrong? </a:t>
            </a:r>
          </a:p>
          <a:p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</a:rPr>
              <a:t>What’s the fix?</a:t>
            </a:r>
            <a:endParaRPr lang="en-GB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8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0"/>
            <a:ext cx="6586491" cy="1676603"/>
          </a:xfrm>
        </p:spPr>
        <p:txBody>
          <a:bodyPr>
            <a:normAutofit/>
          </a:bodyPr>
          <a:lstStyle/>
          <a:p>
            <a:r>
              <a:rPr lang="en-GB" dirty="0"/>
              <a:t>Bug </a:t>
            </a:r>
            <a:r>
              <a:rPr lang="en-GB" dirty="0"/>
              <a:t>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8930" y="1371600"/>
            <a:ext cx="6907479" cy="5285232"/>
          </a:xfrm>
        </p:spPr>
        <p:txBody>
          <a:bodyPr>
            <a:normAutofit/>
          </a:bodyPr>
          <a:lstStyle/>
          <a:p>
            <a:r>
              <a:rPr lang="en-GB" sz="2400" dirty="0"/>
              <a:t>Algorithm:</a:t>
            </a:r>
          </a:p>
          <a:p>
            <a:pPr marL="0" indent="0">
              <a:buNone/>
            </a:pPr>
            <a:r>
              <a:rPr lang="en-GB" sz="2400" dirty="0"/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While not at the goal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   Follow the m-line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 </a:t>
            </a:r>
            <a:r>
              <a:rPr lang="en-GB" sz="2400" dirty="0" smtClean="0"/>
              <a:t>     </a:t>
            </a:r>
            <a:r>
              <a:rPr lang="en-GB" sz="2400" dirty="0" smtClean="0"/>
              <a:t>While path to goal is blocked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             Follow obstacle edges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 </a:t>
            </a:r>
            <a:r>
              <a:rPr lang="en-GB" sz="2400" dirty="0" smtClean="0"/>
              <a:t>            If m-line </a:t>
            </a:r>
            <a:r>
              <a:rPr lang="en-GB" sz="2400" dirty="0" smtClean="0"/>
              <a:t>met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closer to the goal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             then break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 </a:t>
            </a:r>
            <a:r>
              <a:rPr lang="en-GB" sz="2400" dirty="0" smtClean="0"/>
              <a:t>     End While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End While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9107424" y="201168"/>
            <a:ext cx="804672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786436" y="201168"/>
            <a:ext cx="804672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60" y="354001"/>
            <a:ext cx="5224272" cy="630283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747504" y="2743200"/>
            <a:ext cx="859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594848" y="1152144"/>
            <a:ext cx="12192" cy="1578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924544" y="1152144"/>
            <a:ext cx="1670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947613" y="354001"/>
            <a:ext cx="0" cy="798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967216" y="353139"/>
            <a:ext cx="2353056" cy="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1320272" y="353570"/>
            <a:ext cx="0" cy="3151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342120" y="3456648"/>
            <a:ext cx="1978152" cy="24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377440" y="6364224"/>
            <a:ext cx="398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Orange: Right Turning, Blue: Left Turning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857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Bug 1 vs Bug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8297" r="2" b="2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72894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865" y="164298"/>
            <a:ext cx="6314487" cy="66674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Bug 1 vs Bug 2</a:t>
            </a:r>
          </a:p>
        </p:txBody>
      </p:sp>
    </p:spTree>
    <p:extLst>
      <p:ext uri="{BB962C8B-B14F-4D97-AF65-F5344CB8AC3E}">
        <p14:creationId xmlns:p14="http://schemas.microsoft.com/office/powerpoint/2010/main" val="2388551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Bug 1 vs Bug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024" y="96624"/>
            <a:ext cx="6156960" cy="666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3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Insects have only </a:t>
            </a:r>
            <a:r>
              <a:rPr lang="en-GB" i="1" dirty="0" smtClean="0"/>
              <a:t>local knowledge</a:t>
            </a:r>
          </a:p>
          <a:p>
            <a:r>
              <a:rPr lang="en-GB" dirty="0" smtClean="0"/>
              <a:t>Even </a:t>
            </a:r>
            <a:r>
              <a:rPr lang="en-GB" dirty="0" err="1" smtClean="0"/>
              <a:t>Stygmergy</a:t>
            </a:r>
            <a:r>
              <a:rPr lang="en-GB" dirty="0" smtClean="0"/>
              <a:t> is local in space, though perhaps not in time.</a:t>
            </a:r>
          </a:p>
          <a:p>
            <a:endParaRPr lang="en-GB" dirty="0" smtClean="0"/>
          </a:p>
          <a:p>
            <a:r>
              <a:rPr lang="en-GB" dirty="0" smtClean="0"/>
              <a:t>Simple robots have similar constraints</a:t>
            </a:r>
          </a:p>
          <a:p>
            <a:endParaRPr lang="en-GB" dirty="0"/>
          </a:p>
          <a:p>
            <a:r>
              <a:rPr lang="en-GB" dirty="0" smtClean="0"/>
              <a:t>The class of Bug Algorithms require local knowledge to accomplish some task.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714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Bug 1 vs Bug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0352" y="914400"/>
            <a:ext cx="107076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Bug 1: Is exhaustive. Considers all choices </a:t>
            </a:r>
          </a:p>
          <a:p>
            <a:r>
              <a:rPr lang="en-GB" sz="3200" dirty="0" smtClean="0"/>
              <a:t>before progressing.</a:t>
            </a:r>
          </a:p>
          <a:p>
            <a:endParaRPr lang="en-GB" sz="3200" dirty="0"/>
          </a:p>
          <a:p>
            <a:r>
              <a:rPr lang="en-GB" sz="3200" dirty="0" smtClean="0"/>
              <a:t>Bug 2: Is a greedy algorithm. </a:t>
            </a:r>
          </a:p>
          <a:p>
            <a:r>
              <a:rPr lang="en-GB" sz="3200" dirty="0" smtClean="0"/>
              <a:t>Takes the first thing that looks better.</a:t>
            </a:r>
          </a:p>
          <a:p>
            <a:endParaRPr lang="en-GB" sz="3200" dirty="0"/>
          </a:p>
          <a:p>
            <a:r>
              <a:rPr lang="en-GB" sz="3200" dirty="0" smtClean="0"/>
              <a:t>Bug 2 will often outperform Bug 1, </a:t>
            </a:r>
          </a:p>
          <a:p>
            <a:r>
              <a:rPr lang="en-GB" sz="3200" dirty="0" smtClean="0"/>
              <a:t>but is less predictable.</a:t>
            </a:r>
          </a:p>
        </p:txBody>
      </p:sp>
    </p:spTree>
    <p:extLst>
      <p:ext uri="{BB962C8B-B14F-4D97-AF65-F5344CB8AC3E}">
        <p14:creationId xmlns:p14="http://schemas.microsoft.com/office/powerpoint/2010/main" val="578821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19098"/>
            <a:ext cx="9731502" cy="58389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86491" cy="1097280"/>
          </a:xfrm>
        </p:spPr>
        <p:txBody>
          <a:bodyPr>
            <a:normAutofit/>
          </a:bodyPr>
          <a:lstStyle/>
          <a:p>
            <a:r>
              <a:rPr lang="en-GB" smtClean="0"/>
              <a:t>Tangent Bug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473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368" y="1078992"/>
            <a:ext cx="10692384" cy="558676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3442" y="1"/>
            <a:ext cx="6593118" cy="877823"/>
          </a:xfrm>
        </p:spPr>
        <p:txBody>
          <a:bodyPr>
            <a:normAutofit/>
          </a:bodyPr>
          <a:lstStyle/>
          <a:p>
            <a:r>
              <a:rPr lang="en-GB" smtClean="0"/>
              <a:t>Tangent Bug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725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Robotic Motion Planning: Bug Algorithms, H. </a:t>
            </a:r>
            <a:r>
              <a:rPr lang="en-GB" dirty="0" err="1" smtClean="0"/>
              <a:t>Choset</a:t>
            </a:r>
            <a:r>
              <a:rPr lang="en-GB" dirty="0" smtClean="0"/>
              <a:t>, G.D. Hager, and Z. </a:t>
            </a:r>
            <a:r>
              <a:rPr lang="en-GB" dirty="0" err="1" smtClean="0"/>
              <a:t>Dodds</a:t>
            </a:r>
            <a:r>
              <a:rPr lang="en-GB" dirty="0" smtClean="0"/>
              <a:t>, </a:t>
            </a:r>
            <a:r>
              <a:rPr lang="en-GB" dirty="0" err="1" smtClean="0"/>
              <a:t>Carnagie</a:t>
            </a:r>
            <a:r>
              <a:rPr lang="en-GB" dirty="0" smtClean="0"/>
              <a:t> Mellon University, Robotics </a:t>
            </a:r>
            <a:r>
              <a:rPr lang="en-GB" dirty="0"/>
              <a:t>Institute </a:t>
            </a:r>
            <a:r>
              <a:rPr lang="en-GB" dirty="0" smtClean="0"/>
              <a:t>16-735</a:t>
            </a:r>
          </a:p>
          <a:p>
            <a:r>
              <a:rPr lang="en-US" b="0" i="0" dirty="0" err="1" smtClean="0">
                <a:solidFill>
                  <a:srgbClr val="333333"/>
                </a:solidFill>
                <a:effectLst/>
                <a:latin typeface="Source Sans Pro" charset="0"/>
              </a:rPr>
              <a:t>Lumelsky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Source Sans Pro" charset="0"/>
              </a:rPr>
              <a:t>, V.J. &amp; </a:t>
            </a:r>
            <a:r>
              <a:rPr lang="en-US" b="0" i="0" dirty="0" err="1" smtClean="0">
                <a:solidFill>
                  <a:srgbClr val="333333"/>
                </a:solidFill>
                <a:effectLst/>
                <a:latin typeface="Source Sans Pro" charset="0"/>
              </a:rPr>
              <a:t>Stepanov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Source Sans Pro" charset="0"/>
              </a:rPr>
              <a:t>, A.A., “</a:t>
            </a:r>
            <a:r>
              <a:rPr lang="en-US" dirty="0" smtClean="0"/>
              <a:t>Path-planning strategies for a point mobile automaton moving amidst unknown obstacles of arbitrary shape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Source Sans Pro" charset="0"/>
              </a:rPr>
              <a:t>”, </a:t>
            </a:r>
            <a:r>
              <a:rPr lang="en-US" b="0" i="0" dirty="0" err="1" smtClean="0">
                <a:solidFill>
                  <a:srgbClr val="333333"/>
                </a:solidFill>
                <a:effectLst/>
                <a:latin typeface="Source Sans Pro" charset="0"/>
              </a:rPr>
              <a:t>Algorithmica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Source Sans Pro" charset="0"/>
              </a:rPr>
              <a:t> (1987) 2: 403</a:t>
            </a:r>
            <a:endParaRPr lang="en-GB" dirty="0" smtClean="0"/>
          </a:p>
          <a:p>
            <a:r>
              <a:rPr lang="en-GB" dirty="0" smtClean="0"/>
              <a:t> 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64789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297" r="2" b="2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GB" dirty="0"/>
              <a:t>Bug Path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Bugs know the direction to the goal (recall ants navigation via polarised light).</a:t>
            </a:r>
          </a:p>
          <a:p>
            <a:r>
              <a:rPr lang="en-GB" sz="2400" dirty="0" smtClean="0"/>
              <a:t>Bugs know the Euclidean distance between arbitrary points (not insect like).</a:t>
            </a:r>
          </a:p>
          <a:p>
            <a:r>
              <a:rPr lang="en-GB" sz="2400" dirty="0" smtClean="0"/>
              <a:t>Otherwise sensing is local (think range finders like an </a:t>
            </a:r>
            <a:r>
              <a:rPr lang="en-GB" sz="2400" dirty="0" err="1" smtClean="0"/>
              <a:t>epuck</a:t>
            </a:r>
            <a:r>
              <a:rPr lang="en-GB" sz="2400" dirty="0" smtClean="0"/>
              <a:t> and wheel encoders).</a:t>
            </a: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60454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297" r="2" b="2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GB" dirty="0"/>
              <a:t>Bug </a:t>
            </a:r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5123688" cy="4351338"/>
          </a:xfrm>
        </p:spPr>
        <p:txBody>
          <a:bodyPr/>
          <a:lstStyle/>
          <a:p>
            <a:r>
              <a:rPr lang="en-GB" dirty="0" smtClean="0"/>
              <a:t>Algorithm:</a:t>
            </a:r>
          </a:p>
          <a:p>
            <a:pPr marL="0" indent="0">
              <a:buNone/>
            </a:pPr>
            <a:r>
              <a:rPr lang="en-GB" dirty="0"/>
              <a:t>	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Repeat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Head toward goal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While path to goal is blocked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 </a:t>
            </a:r>
            <a:r>
              <a:rPr lang="en-GB" dirty="0" smtClean="0"/>
              <a:t>    Follow obstacle edges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End while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End Repeat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379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6772" r="-3" b="427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368708"/>
            <a:ext cx="3667039" cy="1676603"/>
          </a:xfrm>
        </p:spPr>
        <p:txBody>
          <a:bodyPr>
            <a:normAutofit/>
          </a:bodyPr>
          <a:lstStyle/>
          <a:p>
            <a:r>
              <a:rPr lang="en-GB" dirty="0"/>
              <a:t>Bug 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8930" y="1773936"/>
            <a:ext cx="4416846" cy="4449883"/>
          </a:xfrm>
        </p:spPr>
        <p:txBody>
          <a:bodyPr>
            <a:noAutofit/>
          </a:bodyPr>
          <a:lstStyle/>
          <a:p>
            <a:r>
              <a:rPr lang="en-GB" dirty="0"/>
              <a:t>Algorithm: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Repeat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Head toward goal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While path to goal is blocked 	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GB" dirty="0" smtClean="0"/>
              <a:t>Follow </a:t>
            </a:r>
            <a:r>
              <a:rPr lang="en-GB" dirty="0"/>
              <a:t>obstacle edges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End while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End Repeat</a:t>
            </a:r>
          </a:p>
        </p:txBody>
      </p:sp>
    </p:spTree>
    <p:extLst>
      <p:ext uri="{BB962C8B-B14F-4D97-AF65-F5344CB8AC3E}">
        <p14:creationId xmlns:p14="http://schemas.microsoft.com/office/powerpoint/2010/main" val="151351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398" r="22006"/>
          <a:stretch/>
        </p:blipFill>
        <p:spPr>
          <a:xfrm>
            <a:off x="5913123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2631125"/>
            <a:ext cx="4983480" cy="23974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600" dirty="0"/>
              <a:t>Design obstacles to break Bug 0</a:t>
            </a:r>
          </a:p>
        </p:txBody>
      </p:sp>
    </p:spTree>
    <p:extLst>
      <p:ext uri="{BB962C8B-B14F-4D97-AF65-F5344CB8AC3E}">
        <p14:creationId xmlns:p14="http://schemas.microsoft.com/office/powerpoint/2010/main" val="407290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01" r="5114"/>
          <a:stretch/>
        </p:blipFill>
        <p:spPr>
          <a:xfrm>
            <a:off x="7556409" y="640082"/>
            <a:ext cx="3995928" cy="557783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GB" dirty="0" smtClean="0"/>
              <a:t>A Bug Trap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48929" y="2413337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 smtClean="0"/>
              <a:t>Algorithm:</a:t>
            </a:r>
          </a:p>
          <a:p>
            <a:r>
              <a:rPr lang="en-GB" sz="2800" dirty="0" smtClean="0"/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Repeat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Head toward goal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While path to goal is blocked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 </a:t>
            </a:r>
            <a:r>
              <a:rPr lang="en-GB" sz="2800" dirty="0" smtClean="0"/>
              <a:t>     </a:t>
            </a:r>
            <a:r>
              <a:rPr lang="en-GB" sz="2800" dirty="0" smtClean="0"/>
              <a:t>Follow obstacle edges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End while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End Repeat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0650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297" r="2" b="2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GB" dirty="0" smtClean="0"/>
              <a:t>Bug 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problem with Bug 0 was that is had no way to back track</a:t>
            </a:r>
          </a:p>
          <a:p>
            <a:r>
              <a:rPr lang="en-GB" sz="2400" dirty="0" smtClean="0"/>
              <a:t>Need to add some memory to the robot</a:t>
            </a:r>
            <a:endParaRPr lang="en-GB" sz="2400" dirty="0" smtClean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5996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297" r="2" b="2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GB" dirty="0" smtClean="0"/>
              <a:t>Bug 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problem with Bug 0 was that is had no way to back track</a:t>
            </a:r>
          </a:p>
          <a:p>
            <a:r>
              <a:rPr lang="en-GB" sz="2400" dirty="0" smtClean="0"/>
              <a:t>Need to add some memory to the robot</a:t>
            </a:r>
            <a:endParaRPr lang="en-GB" sz="2400" dirty="0" smtClean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40724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345</Words>
  <Application>Microsoft Macintosh PowerPoint</Application>
  <PresentationFormat>Widescreen</PresentationFormat>
  <Paragraphs>144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Calibri Light</vt:lpstr>
      <vt:lpstr>Source Sans Pro</vt:lpstr>
      <vt:lpstr>Arial</vt:lpstr>
      <vt:lpstr>Office Theme</vt:lpstr>
      <vt:lpstr>Bug Algorithms</vt:lpstr>
      <vt:lpstr>Approach</vt:lpstr>
      <vt:lpstr>Bug Path Planning</vt:lpstr>
      <vt:lpstr>Bug 0</vt:lpstr>
      <vt:lpstr>Bug 0</vt:lpstr>
      <vt:lpstr>Design obstacles to break Bug 0</vt:lpstr>
      <vt:lpstr>A Bug Trap</vt:lpstr>
      <vt:lpstr>Bug 0</vt:lpstr>
      <vt:lpstr>Bug 0</vt:lpstr>
      <vt:lpstr>Bug 1</vt:lpstr>
      <vt:lpstr>Bug 1</vt:lpstr>
      <vt:lpstr>Bug 2</vt:lpstr>
      <vt:lpstr>Bug 2</vt:lpstr>
      <vt:lpstr>Bug 2</vt:lpstr>
      <vt:lpstr>Debugging: Bug 2</vt:lpstr>
      <vt:lpstr>Bug 2</vt:lpstr>
      <vt:lpstr>Bug 1 vs Bug 2</vt:lpstr>
      <vt:lpstr>Bug 1 vs Bug 2</vt:lpstr>
      <vt:lpstr>Bug 1 vs Bug 2</vt:lpstr>
      <vt:lpstr>Bug 1 vs Bug 2</vt:lpstr>
      <vt:lpstr>Tangent Bug</vt:lpstr>
      <vt:lpstr>Tangent Bug</vt:lpstr>
      <vt:lpstr>References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Bug Algorithms</dc:title>
  <dc:creator>George Matthew Fricke</dc:creator>
  <cp:lastModifiedBy>George Matthew Fricke</cp:lastModifiedBy>
  <cp:revision>16</cp:revision>
  <dcterms:created xsi:type="dcterms:W3CDTF">2017-10-02T14:11:42Z</dcterms:created>
  <dcterms:modified xsi:type="dcterms:W3CDTF">2017-10-02T15:53:24Z</dcterms:modified>
</cp:coreProperties>
</file>