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92" autoAdjust="0"/>
    <p:restoredTop sz="94660"/>
  </p:normalViewPr>
  <p:slideViewPr>
    <p:cSldViewPr snapToGrid="0">
      <p:cViewPr varScale="1">
        <p:scale>
          <a:sx n="92" d="100"/>
          <a:sy n="92" d="100"/>
        </p:scale>
        <p:origin x="184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AC7E-BEF1-41E2-A0E8-89FB09A53CF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546-E185-432C-BB8D-7B72A06FF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AC7E-BEF1-41E2-A0E8-89FB09A53CF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546-E185-432C-BB8D-7B72A06FF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0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AC7E-BEF1-41E2-A0E8-89FB09A53CF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546-E185-432C-BB8D-7B72A06FF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30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AC7E-BEF1-41E2-A0E8-89FB09A53CF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546-E185-432C-BB8D-7B72A06FF6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44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AC7E-BEF1-41E2-A0E8-89FB09A53CF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546-E185-432C-BB8D-7B72A06FF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54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AC7E-BEF1-41E2-A0E8-89FB09A53CF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546-E185-432C-BB8D-7B72A06FF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56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AC7E-BEF1-41E2-A0E8-89FB09A53CF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546-E185-432C-BB8D-7B72A06FF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28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AC7E-BEF1-41E2-A0E8-89FB09A53CF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546-E185-432C-BB8D-7B72A06FF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31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AC7E-BEF1-41E2-A0E8-89FB09A53CF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546-E185-432C-BB8D-7B72A06FF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AC7E-BEF1-41E2-A0E8-89FB09A53CF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546-E185-432C-BB8D-7B72A06FF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AC7E-BEF1-41E2-A0E8-89FB09A53CF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546-E185-432C-BB8D-7B72A06FF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AC7E-BEF1-41E2-A0E8-89FB09A53CF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546-E185-432C-BB8D-7B72A06FF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2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AC7E-BEF1-41E2-A0E8-89FB09A53CF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546-E185-432C-BB8D-7B72A06FF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1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AC7E-BEF1-41E2-A0E8-89FB09A53CF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546-E185-432C-BB8D-7B72A06FF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4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AC7E-BEF1-41E2-A0E8-89FB09A53CF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546-E185-432C-BB8D-7B72A06FF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6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AC7E-BEF1-41E2-A0E8-89FB09A53CF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546-E185-432C-BB8D-7B72A06FF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AC7E-BEF1-41E2-A0E8-89FB09A53CF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546-E185-432C-BB8D-7B72A06FF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3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974AC7E-BEF1-41E2-A0E8-89FB09A53CF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9E546-E185-432C-BB8D-7B72A06FF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85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147CF2-2E6A-4224-9A1B-E0C905301B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Distributed Coordination Algorithms for Mobile Robots Swarms: New Directions and Challenges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22B3742-7620-4185-A39F-CA6B0AE720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Paper by David </a:t>
            </a:r>
            <a:r>
              <a:rPr lang="en-US" dirty="0" err="1"/>
              <a:t>peleg</a:t>
            </a:r>
            <a:endParaRPr lang="en-US" dirty="0"/>
          </a:p>
          <a:p>
            <a:r>
              <a:rPr lang="en-US" dirty="0"/>
              <a:t>Presentation by Vanessa </a:t>
            </a:r>
            <a:r>
              <a:rPr lang="en-US" dirty="0" err="1"/>
              <a:t>surjadidjaja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12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4BA2B6-0575-4F3B-A016-F8A5921D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6877EB-EA09-4795-8C51-00F0496D9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D. Peleg. </a:t>
            </a:r>
            <a:r>
              <a:rPr lang="en-US" i="1" dirty="0"/>
              <a:t>Distributed Coordination Algorithms for Mobile Robot Swarms: New Directions and Challenges</a:t>
            </a:r>
            <a:r>
              <a:rPr lang="en-US" dirty="0"/>
              <a:t>. LNCS 3741, 1-12 (2005).</a:t>
            </a:r>
          </a:p>
        </p:txBody>
      </p:sp>
    </p:spTree>
    <p:extLst>
      <p:ext uri="{BB962C8B-B14F-4D97-AF65-F5344CB8AC3E}">
        <p14:creationId xmlns:p14="http://schemas.microsoft.com/office/powerpoint/2010/main" val="369671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619627-86B0-4BE7-B7A1-D0697040B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ADBD25-8D58-4874-BD74-830A210E0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is a robotic swarm?</a:t>
            </a:r>
          </a:p>
          <a:p>
            <a:endParaRPr lang="en-US" sz="2800" dirty="0"/>
          </a:p>
          <a:p>
            <a:r>
              <a:rPr lang="en-US" sz="2800" dirty="0"/>
              <a:t>Types of coordination algorithms</a:t>
            </a:r>
          </a:p>
          <a:p>
            <a:endParaRPr lang="en-US" sz="2800" dirty="0"/>
          </a:p>
          <a:p>
            <a:r>
              <a:rPr lang="en-US" sz="2800" dirty="0"/>
              <a:t>Coordination algorithm results</a:t>
            </a:r>
          </a:p>
          <a:p>
            <a:endParaRPr lang="en-US" sz="2800" dirty="0"/>
          </a:p>
          <a:p>
            <a:r>
              <a:rPr lang="en-US" sz="2800" dirty="0"/>
              <a:t>Mods and Future Experiments</a:t>
            </a:r>
          </a:p>
        </p:txBody>
      </p:sp>
    </p:spTree>
    <p:extLst>
      <p:ext uri="{BB962C8B-B14F-4D97-AF65-F5344CB8AC3E}">
        <p14:creationId xmlns:p14="http://schemas.microsoft.com/office/powerpoint/2010/main" val="350107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BD898E-A791-4FEE-A9FA-C2E8EFCA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 Swarms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00C4ED-A9AB-4562-920F-EC862675F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92382"/>
            <a:ext cx="8946541" cy="4856017"/>
          </a:xfrm>
        </p:spPr>
        <p:txBody>
          <a:bodyPr/>
          <a:lstStyle/>
          <a:p>
            <a:r>
              <a:rPr lang="en-US" dirty="0"/>
              <a:t>Cost-efficient to build</a:t>
            </a:r>
          </a:p>
          <a:p>
            <a:pPr lvl="1"/>
            <a:r>
              <a:rPr lang="en-US" dirty="0"/>
              <a:t>Easy to replace if damages occur</a:t>
            </a:r>
          </a:p>
          <a:p>
            <a:pPr lvl="1"/>
            <a:endParaRPr lang="en-US" dirty="0"/>
          </a:p>
          <a:p>
            <a:r>
              <a:rPr lang="en-US" dirty="0"/>
              <a:t>Simplistic and limited in:</a:t>
            </a:r>
          </a:p>
          <a:p>
            <a:pPr lvl="1"/>
            <a:r>
              <a:rPr lang="en-US" dirty="0"/>
              <a:t>Energy resource</a:t>
            </a:r>
          </a:p>
          <a:p>
            <a:pPr lvl="1"/>
            <a:r>
              <a:rPr lang="en-US" dirty="0"/>
              <a:t>Communication</a:t>
            </a:r>
          </a:p>
          <a:p>
            <a:pPr lvl="1"/>
            <a:r>
              <a:rPr lang="en-US" dirty="0"/>
              <a:t>Processing power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BF16F4-9954-4D25-9BF2-42EF3186E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390" y="1480934"/>
            <a:ext cx="4458041" cy="35238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B1686A-DEA1-4A0D-98BB-200FD3DA139C}"/>
              </a:ext>
            </a:extLst>
          </p:cNvPr>
          <p:cNvSpPr txBox="1"/>
          <p:nvPr/>
        </p:nvSpPr>
        <p:spPr>
          <a:xfrm rot="16200000">
            <a:off x="10055679" y="3971466"/>
            <a:ext cx="1804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Nasaswarmathon.com</a:t>
            </a:r>
          </a:p>
        </p:txBody>
      </p:sp>
    </p:spTree>
    <p:extLst>
      <p:ext uri="{BB962C8B-B14F-4D97-AF65-F5344CB8AC3E}">
        <p14:creationId xmlns:p14="http://schemas.microsoft.com/office/powerpoint/2010/main" val="356794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BD898E-A791-4FEE-A9FA-C2E8EFCA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Coordinated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00C4ED-A9AB-4562-920F-EC862675F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92382"/>
            <a:ext cx="8946541" cy="485601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Coordinated Movement:</a:t>
            </a:r>
          </a:p>
          <a:p>
            <a:pPr lvl="1"/>
            <a:r>
              <a:rPr lang="en-US" dirty="0"/>
              <a:t>Gathering</a:t>
            </a:r>
          </a:p>
          <a:p>
            <a:pPr lvl="1"/>
            <a:r>
              <a:rPr lang="en-US" dirty="0"/>
              <a:t>Convergence</a:t>
            </a:r>
          </a:p>
          <a:p>
            <a:pPr lvl="1"/>
            <a:r>
              <a:rPr lang="en-US" dirty="0"/>
              <a:t>Pattern Formation</a:t>
            </a:r>
          </a:p>
          <a:p>
            <a:pPr lvl="1"/>
            <a:r>
              <a:rPr lang="en-US" dirty="0"/>
              <a:t>Flocking</a:t>
            </a:r>
          </a:p>
          <a:p>
            <a:pPr lvl="1"/>
            <a:endParaRPr lang="en-US" dirty="0"/>
          </a:p>
          <a:p>
            <a:r>
              <a:rPr lang="en-US" dirty="0"/>
              <a:t>Additional Coordination Tasks:</a:t>
            </a:r>
          </a:p>
          <a:p>
            <a:pPr lvl="1"/>
            <a:r>
              <a:rPr lang="en-US" dirty="0"/>
              <a:t>Partitioning</a:t>
            </a:r>
          </a:p>
          <a:p>
            <a:pPr lvl="1"/>
            <a:r>
              <a:rPr lang="en-US" dirty="0"/>
              <a:t>Spreading</a:t>
            </a:r>
          </a:p>
          <a:p>
            <a:pPr lvl="1"/>
            <a:r>
              <a:rPr lang="en-US" dirty="0"/>
              <a:t>Exploration</a:t>
            </a:r>
          </a:p>
          <a:p>
            <a:pPr lvl="1"/>
            <a:r>
              <a:rPr lang="en-US" dirty="0"/>
              <a:t>Mapping</a:t>
            </a:r>
          </a:p>
          <a:p>
            <a:pPr lvl="1"/>
            <a:r>
              <a:rPr lang="en-US" dirty="0"/>
              <a:t>Patrolling</a:t>
            </a:r>
          </a:p>
          <a:p>
            <a:pPr lvl="1"/>
            <a:r>
              <a:rPr lang="en-US" dirty="0"/>
              <a:t>Searching</a:t>
            </a:r>
          </a:p>
          <a:p>
            <a:pPr lvl="1"/>
            <a:r>
              <a:rPr lang="en-US" dirty="0"/>
              <a:t>Obstacle avoidance</a:t>
            </a:r>
          </a:p>
          <a:p>
            <a:pPr lvl="1"/>
            <a:r>
              <a:rPr lang="en-US" dirty="0"/>
              <a:t>Avoiding bottleneck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72AB44-CD5F-4535-ABB0-AAF5F72B4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472" y="2044991"/>
            <a:ext cx="6175281" cy="30555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ADBF94-F8C8-4759-BEFA-A91A9860960E}"/>
              </a:ext>
            </a:extLst>
          </p:cNvPr>
          <p:cNvSpPr txBox="1"/>
          <p:nvPr/>
        </p:nvSpPr>
        <p:spPr>
          <a:xfrm rot="16200000">
            <a:off x="9888907" y="3465026"/>
            <a:ext cx="3485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fondation.ulb.ac.be%2Fen%2Fswarm-intelligence-robotics-dorigo</a:t>
            </a:r>
          </a:p>
        </p:txBody>
      </p:sp>
    </p:spTree>
    <p:extLst>
      <p:ext uri="{BB962C8B-B14F-4D97-AF65-F5344CB8AC3E}">
        <p14:creationId xmlns:p14="http://schemas.microsoft.com/office/powerpoint/2010/main" val="187698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BD898E-A791-4FEE-A9FA-C2E8EFCA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Coordinated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00C4ED-A9AB-4562-920F-EC862675F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92382"/>
            <a:ext cx="8946541" cy="4856017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Robot operation cycle:</a:t>
            </a:r>
          </a:p>
          <a:p>
            <a:pPr lvl="2"/>
            <a:r>
              <a:rPr lang="en-US" dirty="0"/>
              <a:t>Look: identify location or other robots.</a:t>
            </a:r>
          </a:p>
          <a:p>
            <a:pPr lvl="2"/>
            <a:r>
              <a:rPr lang="en-US" dirty="0"/>
              <a:t>Compute: execute algorithm.</a:t>
            </a:r>
          </a:p>
          <a:p>
            <a:pPr lvl="2"/>
            <a:r>
              <a:rPr lang="en-US" dirty="0"/>
              <a:t>Move: taxis towards a point.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Synchronization model:</a:t>
            </a:r>
          </a:p>
          <a:p>
            <a:pPr lvl="2"/>
            <a:r>
              <a:rPr lang="en-US" dirty="0"/>
              <a:t>Semi-synchronous: robots operate on the same clock cycles, but not all robots are active during all the cycles.</a:t>
            </a:r>
          </a:p>
          <a:p>
            <a:pPr lvl="2"/>
            <a:r>
              <a:rPr lang="en-US" dirty="0"/>
              <a:t>Asynchronous: each robots acts independently and can be at different states of the cycle: wait, look, computer, and move.</a:t>
            </a:r>
          </a:p>
          <a:p>
            <a:pPr lvl="2"/>
            <a:r>
              <a:rPr lang="en-US" dirty="0"/>
              <a:t>Synchronous: all robots operate on the same clock cycle and all robots are active in all cycles.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2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BD898E-A791-4FEE-A9FA-C2E8EFCA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Coordinated Algorithm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00C4ED-A9AB-4562-920F-EC862675F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92382"/>
            <a:ext cx="8946541" cy="4856017"/>
          </a:xfrm>
        </p:spPr>
        <p:txBody>
          <a:bodyPr/>
          <a:lstStyle/>
          <a:p>
            <a:pPr lvl="1"/>
            <a:endParaRPr lang="en-US" dirty="0"/>
          </a:p>
          <a:p>
            <a:r>
              <a:rPr lang="en-US" dirty="0"/>
              <a:t>Many studies have focuses on identifying the minimal capabilities a swarm of robots must have to successfully complete a basic task.</a:t>
            </a:r>
          </a:p>
          <a:p>
            <a:endParaRPr lang="en-US" dirty="0"/>
          </a:p>
          <a:p>
            <a:r>
              <a:rPr lang="en-US" dirty="0"/>
              <a:t>These studies have shown mixed results with regards to the success rate of the swarm.</a:t>
            </a:r>
          </a:p>
          <a:p>
            <a:endParaRPr lang="en-US" dirty="0"/>
          </a:p>
          <a:p>
            <a:r>
              <a:rPr lang="en-US" dirty="0"/>
              <a:t>Suzuki and Yamashita found that in a semi-synchronous model, 2 oblivious robots cannot be gathered without common orientation.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0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4651B0-3116-423A-8D82-D7AEF86F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Modding</a:t>
            </a:r>
            <a:r>
              <a:rPr lang="en-US" dirty="0"/>
              <a:t> the Robot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A8945F-12A6-4358-863B-C2AA8209E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2005, most of the literature focused on the </a:t>
            </a:r>
            <a:r>
              <a:rPr lang="en-US" dirty="0" err="1"/>
              <a:t>behaviour</a:t>
            </a:r>
            <a:r>
              <a:rPr lang="en-US" dirty="0"/>
              <a:t> of oblivious robots (e.g. no coordinate system, orientation, scale, compass, and “no means of explicit communication”)</a:t>
            </a:r>
          </a:p>
          <a:p>
            <a:endParaRPr lang="en-US" dirty="0"/>
          </a:p>
          <a:p>
            <a:r>
              <a:rPr lang="en-US" dirty="0"/>
              <a:t>Equipping robots with a small amount of stable memory allows for the simplification of robot coordination algorithms. </a:t>
            </a:r>
          </a:p>
          <a:p>
            <a:pPr lvl="1"/>
            <a:r>
              <a:rPr lang="en-US" dirty="0"/>
              <a:t>Robots can recognize their computational phase.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0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4AEF3-CAE8-436A-8786-6433F7C4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Modding</a:t>
            </a:r>
            <a:r>
              <a:rPr lang="en-US" dirty="0"/>
              <a:t> the Robot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E51337-974F-41B4-AD74-58D648AD2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Including common orientation.</a:t>
            </a:r>
          </a:p>
          <a:p>
            <a:pPr lvl="1"/>
            <a:r>
              <a:rPr lang="en-US" dirty="0"/>
              <a:t>E.g. using a common point of reference or establishing North.</a:t>
            </a:r>
          </a:p>
          <a:p>
            <a:endParaRPr lang="en-US" dirty="0"/>
          </a:p>
          <a:p>
            <a:r>
              <a:rPr lang="en-US" dirty="0"/>
              <a:t>Explicit means of communication.</a:t>
            </a:r>
          </a:p>
          <a:p>
            <a:pPr lvl="1"/>
            <a:r>
              <a:rPr lang="en-US" dirty="0"/>
              <a:t>Can solve coordination problems.</a:t>
            </a:r>
          </a:p>
          <a:p>
            <a:pPr lvl="1"/>
            <a:r>
              <a:rPr lang="en-US" dirty="0"/>
              <a:t>Means of identification and signaling.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7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219861-A89C-4E25-B67C-EB4C73F2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F5F3A5-8DEC-4597-B68A-59F061BD1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discard the assumption of infinite precision and instead rely on approximation?</a:t>
            </a:r>
          </a:p>
          <a:p>
            <a:pPr lvl="1"/>
            <a:r>
              <a:rPr lang="en-US" dirty="0"/>
              <a:t>Peleg suggests the “relaxations in the definitions of certain common tasks.”</a:t>
            </a:r>
          </a:p>
          <a:p>
            <a:endParaRPr lang="en-US" dirty="0"/>
          </a:p>
          <a:p>
            <a:r>
              <a:rPr lang="en-US" dirty="0"/>
              <a:t>Enhanced fault tolerance through redundancy.</a:t>
            </a:r>
          </a:p>
          <a:p>
            <a:pPr lvl="1"/>
            <a:r>
              <a:rPr lang="en-US" dirty="0"/>
              <a:t>A model with Byzantine faults makes gathering tasks almost impossible (or result in high complexity).</a:t>
            </a:r>
          </a:p>
          <a:p>
            <a:pPr lvl="1"/>
            <a:r>
              <a:rPr lang="en-US" dirty="0"/>
              <a:t>How do we avoid Byzantine faults among swarm robots?</a:t>
            </a:r>
          </a:p>
        </p:txBody>
      </p:sp>
    </p:spTree>
    <p:extLst>
      <p:ext uri="{BB962C8B-B14F-4D97-AF65-F5344CB8AC3E}">
        <p14:creationId xmlns:p14="http://schemas.microsoft.com/office/powerpoint/2010/main" val="758860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184</TotalTime>
  <Words>429</Words>
  <Application>Microsoft Macintosh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Distributed Coordination Algorithms for Mobile Robots Swarms: New Directions and Challenges</vt:lpstr>
      <vt:lpstr>Overview</vt:lpstr>
      <vt:lpstr>Robotic Swarms</vt:lpstr>
      <vt:lpstr>Coordinated Algorithms</vt:lpstr>
      <vt:lpstr>Coordinated Algorithms</vt:lpstr>
      <vt:lpstr>Coordinated Algorithm Results</vt:lpstr>
      <vt:lpstr>Modding the Robot Model</vt:lpstr>
      <vt:lpstr>Modding the Robot Model</vt:lpstr>
      <vt:lpstr>Future Exploration</vt:lpstr>
      <vt:lpstr>Reference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Coordination Algorithms for Mobile Robots Swarms: New Directions and Challenges</dc:title>
  <dc:creator>Vanessa Surjadidjaja</dc:creator>
  <cp:lastModifiedBy>George Matthew Fricke</cp:lastModifiedBy>
  <cp:revision>15</cp:revision>
  <dcterms:created xsi:type="dcterms:W3CDTF">2017-11-12T20:19:58Z</dcterms:created>
  <dcterms:modified xsi:type="dcterms:W3CDTF">2017-11-29T15:06:05Z</dcterms:modified>
</cp:coreProperties>
</file>