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70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1" r:id="rId22"/>
    <p:sldId id="28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059"/>
  </p:normalViewPr>
  <p:slideViewPr>
    <p:cSldViewPr>
      <p:cViewPr varScale="1">
        <p:scale>
          <a:sx n="55" d="100"/>
          <a:sy n="55" d="100"/>
        </p:scale>
        <p:origin x="10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6675-9532-4C51-9966-EA60B6502892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025920-2E12-4AB0-AAA2-3B54983398F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6675-9532-4C51-9966-EA60B6502892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25920-2E12-4AB0-AAA2-3B5498339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6675-9532-4C51-9966-EA60B6502892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25920-2E12-4AB0-AAA2-3B5498339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6675-9532-4C51-9966-EA60B6502892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025920-2E12-4AB0-AAA2-3B54983398F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6675-9532-4C51-9966-EA60B6502892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025920-2E12-4AB0-AAA2-3B54983398F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6675-9532-4C51-9966-EA60B6502892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025920-2E12-4AB0-AAA2-3B54983398F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6675-9532-4C51-9966-EA60B6502892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025920-2E12-4AB0-AAA2-3B54983398F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6675-9532-4C51-9966-EA60B6502892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025920-2E12-4AB0-AAA2-3B54983398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6675-9532-4C51-9966-EA60B6502892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025920-2E12-4AB0-AAA2-3B54983398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6675-9532-4C51-9966-EA60B6502892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025920-2E12-4AB0-AAA2-3B54983398F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6675-9532-4C51-9966-EA60B6502892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025920-2E12-4AB0-AAA2-3B54983398F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8006675-9532-4C51-9966-EA60B6502892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9025920-2E12-4AB0-AAA2-3B54983398F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Cooperation Between Distributed Agents Through Self-Organization (1990)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3356992"/>
            <a:ext cx="6172200" cy="685800"/>
          </a:xfrm>
        </p:spPr>
        <p:txBody>
          <a:bodyPr/>
          <a:lstStyle/>
          <a:p>
            <a:r>
              <a:rPr lang="en-US" dirty="0" smtClean="0"/>
              <a:t>Author: Luc Steels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479715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Presentation by Brendan </a:t>
            </a:r>
            <a:r>
              <a:rPr lang="en-US" dirty="0" err="1" smtClean="0"/>
              <a:t>Donohoe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15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628800"/>
            <a:ext cx="7416824" cy="4104456"/>
          </a:xfrm>
        </p:spPr>
        <p:txBody>
          <a:bodyPr/>
          <a:lstStyle/>
          <a:p>
            <a:r>
              <a:rPr lang="en-US" dirty="0" smtClean="0"/>
              <a:t>Robust?  Yes – failure of the sensors and actuators for some particular robot will not lead to further malfunction  of the system.</a:t>
            </a:r>
          </a:p>
          <a:p>
            <a:r>
              <a:rPr lang="en-US" dirty="0" smtClean="0"/>
              <a:t>Flexible?  Yes – changes in the environment have extremely little bearing on the state of the system.</a:t>
            </a:r>
          </a:p>
          <a:p>
            <a:r>
              <a:rPr lang="en-US" dirty="0" smtClean="0"/>
              <a:t>Cognitive economy?  Yes – no complex internal representations of the world are necessary.</a:t>
            </a:r>
          </a:p>
          <a:p>
            <a:r>
              <a:rPr lang="en-US" dirty="0" smtClean="0"/>
              <a:t>Communicative economy?  Yes – there is no information that needs to be exchanged between robots.</a:t>
            </a:r>
          </a:p>
          <a:p>
            <a:r>
              <a:rPr lang="en-US" dirty="0" smtClean="0"/>
              <a:t>Bonus: free parallelism!</a:t>
            </a:r>
          </a:p>
          <a:p>
            <a:r>
              <a:rPr lang="en-US" dirty="0" smtClean="0"/>
              <a:t>Time?  Uh…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43800" cy="914400"/>
          </a:xfrm>
        </p:spPr>
        <p:txBody>
          <a:bodyPr/>
          <a:lstStyle/>
          <a:p>
            <a:r>
              <a:rPr lang="en-US" sz="3700" dirty="0" smtClean="0"/>
              <a:t>First Attempt at a Solution (</a:t>
            </a:r>
            <a:r>
              <a:rPr lang="en-US" sz="3700" dirty="0" err="1" smtClean="0"/>
              <a:t>contd</a:t>
            </a:r>
            <a:r>
              <a:rPr lang="en-US" sz="3700" dirty="0" smtClean="0"/>
              <a:t>)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3175284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0661" y="3789040"/>
            <a:ext cx="7416824" cy="273630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(The locations of robots, robots carrying samples, samples, and collected samples, respectively.)</a:t>
            </a:r>
          </a:p>
          <a:p>
            <a:r>
              <a:rPr lang="en-US" dirty="0" smtClean="0"/>
              <a:t>Ran simulation on a 10 x 10 grid with n = 100 samples, all concentrated at one location, and number of robots  m = 8, 16, …, 256.</a:t>
            </a:r>
          </a:p>
          <a:p>
            <a:r>
              <a:rPr lang="en-US" dirty="0" smtClean="0"/>
              <a:t>(Each second, a robot moves to an adjacent grid square?)</a:t>
            </a:r>
          </a:p>
          <a:p>
            <a:r>
              <a:rPr lang="en-US" dirty="0" smtClean="0"/>
              <a:t>Robots bring the samples back to the vehicle, located at a single square.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43800" cy="914400"/>
          </a:xfrm>
        </p:spPr>
        <p:txBody>
          <a:bodyPr/>
          <a:lstStyle/>
          <a:p>
            <a:r>
              <a:rPr lang="en-US" sz="3700" dirty="0" smtClean="0"/>
              <a:t>First Attempt at a Solution (</a:t>
            </a:r>
            <a:r>
              <a:rPr lang="en-US" sz="3700" dirty="0" err="1" smtClean="0"/>
              <a:t>contd</a:t>
            </a:r>
            <a:r>
              <a:rPr lang="en-US" sz="3700" dirty="0" smtClean="0"/>
              <a:t>)</a:t>
            </a:r>
            <a:endParaRPr lang="en-US" sz="37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378086"/>
            <a:ext cx="5580112" cy="227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061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4365104"/>
            <a:ext cx="7704856" cy="2304256"/>
          </a:xfrm>
        </p:spPr>
        <p:txBody>
          <a:bodyPr>
            <a:normAutofit fontScale="92500" lnSpcReduction="10000"/>
          </a:bodyPr>
          <a:lstStyle/>
          <a:p>
            <a:pPr marL="18288" indent="0">
              <a:buNone/>
            </a:pPr>
            <a:endParaRPr lang="en-US" dirty="0" smtClean="0"/>
          </a:p>
          <a:p>
            <a:r>
              <a:rPr lang="en-US" dirty="0" smtClean="0"/>
              <a:t>Took about 30000 s to collect all samples for m = 8, and decreased to about 8000 s for m = 256.</a:t>
            </a:r>
          </a:p>
          <a:p>
            <a:r>
              <a:rPr lang="en-US" dirty="0"/>
              <a:t>Observed that parallelism significantly reduced the time for a given sample to be collected by a robot – </a:t>
            </a:r>
            <a:r>
              <a:rPr lang="en-US" dirty="0" smtClean="0"/>
              <a:t>brought down to 200 </a:t>
            </a:r>
            <a:r>
              <a:rPr lang="en-US" dirty="0"/>
              <a:t>s in the m = 256 case, but had no effect on the amount of time for the sample to be brought back to the vehicle once collected – this instead remained constant at about 7800 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43800" cy="914400"/>
          </a:xfrm>
        </p:spPr>
        <p:txBody>
          <a:bodyPr/>
          <a:lstStyle/>
          <a:p>
            <a:r>
              <a:rPr lang="en-US" sz="3700" dirty="0" smtClean="0"/>
              <a:t>First Attempt at a Solution (</a:t>
            </a:r>
            <a:r>
              <a:rPr lang="en-US" sz="3700" dirty="0" err="1" smtClean="0"/>
              <a:t>contd</a:t>
            </a:r>
            <a:r>
              <a:rPr lang="en-US" sz="3700" dirty="0" smtClean="0"/>
              <a:t>)</a:t>
            </a:r>
            <a:endParaRPr lang="en-US" sz="37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71311"/>
            <a:ext cx="3283273" cy="26695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979" y="1432173"/>
            <a:ext cx="3888335" cy="270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689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628800"/>
            <a:ext cx="7416824" cy="48965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Can’t treat the time to return to the vehicle by just increasing the number of robots.</a:t>
            </a:r>
          </a:p>
          <a:p>
            <a:r>
              <a:rPr lang="en-US" dirty="0" smtClean="0"/>
              <a:t>Idea: add a gradient field, centered at the location of the vehicle (the gradient field is treated more as a scalar field than a vector field in this paper, i.e. no direction, only magnitude), whose values “decay” with distance (e.g. emitting a series of sound waves from the vehicle).</a:t>
            </a:r>
          </a:p>
          <a:p>
            <a:r>
              <a:rPr lang="en-US" dirty="0" smtClean="0"/>
              <a:t>Robots can now explore by following a direction of decreasing gradient.</a:t>
            </a:r>
          </a:p>
          <a:p>
            <a:r>
              <a:rPr lang="en-US" dirty="0" smtClean="0"/>
              <a:t>Robots can use the field to navigate their way back once they have collected a sample.</a:t>
            </a:r>
          </a:p>
          <a:p>
            <a:r>
              <a:rPr lang="en-US" dirty="0" smtClean="0"/>
              <a:t>Robots can also use the magnitude of the field at their current location to judge their distance from the vehicle, and return if they stray too far.</a:t>
            </a:r>
          </a:p>
          <a:p>
            <a:r>
              <a:rPr lang="en-US" dirty="0" smtClean="0"/>
              <a:t>If the vehicle were to move, the robots could move with it.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43800" cy="914400"/>
          </a:xfrm>
        </p:spPr>
        <p:txBody>
          <a:bodyPr/>
          <a:lstStyle/>
          <a:p>
            <a:r>
              <a:rPr lang="en-US" sz="4300" dirty="0" smtClean="0"/>
              <a:t>Second Attempt at a Solution</a:t>
            </a:r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val="2208110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628800"/>
            <a:ext cx="7416824" cy="511256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Now have two additional behavior modes:</a:t>
            </a:r>
          </a:p>
          <a:p>
            <a:r>
              <a:rPr lang="en-US" dirty="0" smtClean="0"/>
              <a:t>Return movement:</a:t>
            </a:r>
          </a:p>
          <a:p>
            <a:pPr marL="475488" indent="-457200">
              <a:buFont typeface="+mj-lt"/>
              <a:buAutoNum type="arabicPeriod"/>
            </a:pPr>
            <a:r>
              <a:rPr lang="en-US" dirty="0" smtClean="0"/>
              <a:t>If you are in return mode, choose the direction of highest gradient.</a:t>
            </a:r>
          </a:p>
          <a:p>
            <a:r>
              <a:rPr lang="en-US" dirty="0" smtClean="0"/>
              <a:t>Explore movement:</a:t>
            </a:r>
          </a:p>
          <a:p>
            <a:pPr marL="475488" indent="-457200">
              <a:buFont typeface="+mj-lt"/>
              <a:buAutoNum type="arabicPeriod"/>
            </a:pPr>
            <a:r>
              <a:rPr lang="en-US" dirty="0" smtClean="0"/>
              <a:t>If you are in exploration mode, choose the direction of lowest gradient.</a:t>
            </a:r>
          </a:p>
          <a:p>
            <a:r>
              <a:rPr lang="en-US" dirty="0" smtClean="0"/>
              <a:t>Mode determination:</a:t>
            </a:r>
          </a:p>
          <a:p>
            <a:pPr marL="475488" indent="-457200">
              <a:buFont typeface="+mj-lt"/>
              <a:buAutoNum type="arabicPeriod"/>
            </a:pPr>
            <a:r>
              <a:rPr lang="en-US" dirty="0" smtClean="0"/>
              <a:t>If I am in exploration mode and I sense no lower concentration than the concentration in the cell on which I am located, I put myself in return mode.</a:t>
            </a:r>
          </a:p>
          <a:p>
            <a:pPr marL="475488" indent="-457200">
              <a:buFont typeface="+mj-lt"/>
              <a:buAutoNum type="arabicPeriod"/>
            </a:pPr>
            <a:r>
              <a:rPr lang="en-US" dirty="0" smtClean="0"/>
              <a:t>If I am in return mode and I am at the vehicle-platform, I put myself in exploration mode (and drop the sample).</a:t>
            </a:r>
          </a:p>
          <a:p>
            <a:pPr marL="475488" indent="-457200">
              <a:buFont typeface="+mj-lt"/>
              <a:buAutoNum type="arabicPeriod"/>
            </a:pPr>
            <a:r>
              <a:rPr lang="en-US" dirty="0" smtClean="0"/>
              <a:t>If I am holding a sample, I am in return mode.</a:t>
            </a:r>
          </a:p>
          <a:p>
            <a:pPr marL="475488" indent="-457200">
              <a:buFont typeface="+mj-lt"/>
              <a:buAutoNum type="arabicPeriod"/>
            </a:pPr>
            <a:r>
              <a:rPr lang="en-US" dirty="0" smtClean="0"/>
              <a:t>If I do not detect the field, I engage in random movement.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43800" cy="914400"/>
          </a:xfrm>
        </p:spPr>
        <p:txBody>
          <a:bodyPr/>
          <a:lstStyle/>
          <a:p>
            <a:r>
              <a:rPr lang="en-US" sz="3400" dirty="0" smtClean="0"/>
              <a:t>Second Attempt at a Solution (</a:t>
            </a:r>
            <a:r>
              <a:rPr lang="en-US" sz="3400" dirty="0" err="1" smtClean="0"/>
              <a:t>contd</a:t>
            </a:r>
            <a:r>
              <a:rPr lang="en-US" sz="3400" dirty="0" smtClean="0"/>
              <a:t>)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38880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048" y="5229200"/>
            <a:ext cx="7416824" cy="1152128"/>
          </a:xfrm>
        </p:spPr>
        <p:txBody>
          <a:bodyPr>
            <a:normAutofit/>
          </a:bodyPr>
          <a:lstStyle/>
          <a:p>
            <a:r>
              <a:rPr lang="en-US" dirty="0" smtClean="0"/>
              <a:t>(First image denotes the location of gradient, subsequent images show robot positions with respect to time.  There are no samples in this simulation.)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43800" cy="914400"/>
          </a:xfrm>
        </p:spPr>
        <p:txBody>
          <a:bodyPr/>
          <a:lstStyle/>
          <a:p>
            <a:r>
              <a:rPr lang="en-US" sz="3400" dirty="0" smtClean="0"/>
              <a:t>Second Attempt at a Solution (</a:t>
            </a:r>
            <a:r>
              <a:rPr lang="en-US" sz="3400" dirty="0" err="1" smtClean="0"/>
              <a:t>contd</a:t>
            </a:r>
            <a:r>
              <a:rPr lang="en-US" sz="3400" dirty="0" smtClean="0"/>
              <a:t>)</a:t>
            </a:r>
            <a:endParaRPr lang="en-US" sz="3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56792"/>
            <a:ext cx="6351811" cy="294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844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048" y="4941168"/>
            <a:ext cx="7416824" cy="1512168"/>
          </a:xfrm>
        </p:spPr>
        <p:txBody>
          <a:bodyPr>
            <a:normAutofit/>
          </a:bodyPr>
          <a:lstStyle/>
          <a:p>
            <a:r>
              <a:rPr lang="en-US" dirty="0" smtClean="0"/>
              <a:t>We see that the time for the robots to collect a given sample follows a similar trend to the previous case, only the amount of time for a robot to retrieve a sample has been reduced to virtually nothing.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43800" cy="914400"/>
          </a:xfrm>
        </p:spPr>
        <p:txBody>
          <a:bodyPr/>
          <a:lstStyle/>
          <a:p>
            <a:r>
              <a:rPr lang="en-US" sz="3400" dirty="0" smtClean="0"/>
              <a:t>Second Attempt at a Solution (</a:t>
            </a:r>
            <a:r>
              <a:rPr lang="en-US" sz="3400" dirty="0" err="1" smtClean="0"/>
              <a:t>contd</a:t>
            </a:r>
            <a:r>
              <a:rPr lang="en-US" sz="3400" dirty="0" smtClean="0"/>
              <a:t>)</a:t>
            </a:r>
            <a:endParaRPr lang="en-US" sz="3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334283"/>
            <a:ext cx="4325293" cy="351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413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628800"/>
            <a:ext cx="7416824" cy="5112568"/>
          </a:xfrm>
        </p:spPr>
        <p:txBody>
          <a:bodyPr>
            <a:normAutofit/>
          </a:bodyPr>
          <a:lstStyle/>
          <a:p>
            <a:r>
              <a:rPr lang="en-US" dirty="0" smtClean="0"/>
              <a:t>We would like to reduce the amount of time it takes for each robot to locate a sample.</a:t>
            </a:r>
          </a:p>
          <a:p>
            <a:r>
              <a:rPr lang="en-US" dirty="0" smtClean="0"/>
              <a:t>Take advantage of the fact that samples are distributed in clusters.</a:t>
            </a:r>
          </a:p>
          <a:p>
            <a:r>
              <a:rPr lang="en-US" dirty="0" smtClean="0"/>
              <a:t>Idea: have each robot drop “crumbs” if they are carrying samples.</a:t>
            </a:r>
          </a:p>
          <a:p>
            <a:r>
              <a:rPr lang="en-US" dirty="0" smtClean="0"/>
              <a:t>Robots  that detect crumbs will be attracted toward those paths.</a:t>
            </a:r>
          </a:p>
          <a:p>
            <a:r>
              <a:rPr lang="en-US" dirty="0" smtClean="0"/>
              <a:t>Have robots that carry no samples pick up crumbs.</a:t>
            </a:r>
          </a:p>
          <a:p>
            <a:r>
              <a:rPr lang="en-US" dirty="0" smtClean="0"/>
              <a:t>Similar to the role of pheromone in Ant Colony Optimization.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43800" cy="914400"/>
          </a:xfrm>
        </p:spPr>
        <p:txBody>
          <a:bodyPr/>
          <a:lstStyle/>
          <a:p>
            <a:r>
              <a:rPr lang="en-US" sz="4700" dirty="0" smtClean="0"/>
              <a:t>Third Attempt at a Solution</a:t>
            </a:r>
            <a:endParaRPr lang="en-US" sz="4700" dirty="0"/>
          </a:p>
        </p:txBody>
      </p:sp>
    </p:spTree>
    <p:extLst>
      <p:ext uri="{BB962C8B-B14F-4D97-AF65-F5344CB8AC3E}">
        <p14:creationId xmlns:p14="http://schemas.microsoft.com/office/powerpoint/2010/main" val="4048838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628800"/>
            <a:ext cx="7416824" cy="5112568"/>
          </a:xfrm>
        </p:spPr>
        <p:txBody>
          <a:bodyPr>
            <a:normAutofit/>
          </a:bodyPr>
          <a:lstStyle/>
          <a:p>
            <a:r>
              <a:rPr lang="en-US" dirty="0" smtClean="0"/>
              <a:t>We add new functionality to our existing behavior modes:</a:t>
            </a:r>
          </a:p>
          <a:p>
            <a:pPr marL="475488" indent="-457200">
              <a:buFont typeface="+mj-lt"/>
              <a:buAutoNum type="arabicPeriod"/>
            </a:pPr>
            <a:r>
              <a:rPr lang="en-US" dirty="0" smtClean="0"/>
              <a:t>If you carry a sample, you drop two crumbs.</a:t>
            </a:r>
          </a:p>
          <a:p>
            <a:pPr marL="475488" indent="-457200">
              <a:buFont typeface="+mj-lt"/>
              <a:buAutoNum type="arabicPeriod"/>
            </a:pPr>
            <a:r>
              <a:rPr lang="en-US" dirty="0" smtClean="0"/>
              <a:t>If you carry no sample and crumbs are detected, you pick up one crumb.</a:t>
            </a:r>
          </a:p>
          <a:p>
            <a:r>
              <a:rPr lang="en-US" dirty="0" smtClean="0"/>
              <a:t>And add a new one:</a:t>
            </a:r>
          </a:p>
          <a:p>
            <a:r>
              <a:rPr lang="en-US" dirty="0" smtClean="0"/>
              <a:t>Path attraction:</a:t>
            </a:r>
          </a:p>
          <a:p>
            <a:pPr marL="475488" indent="-457200">
              <a:buFont typeface="+mj-lt"/>
              <a:buAutoNum type="arabicPeriod"/>
            </a:pPr>
            <a:r>
              <a:rPr lang="en-US" dirty="0" smtClean="0"/>
              <a:t>If you are not carrying a sample and you sense crumbs, move toward the highest concentration of crumbs.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43800" cy="914400"/>
          </a:xfrm>
        </p:spPr>
        <p:txBody>
          <a:bodyPr/>
          <a:lstStyle/>
          <a:p>
            <a:r>
              <a:rPr lang="en-US" sz="3500" dirty="0" smtClean="0"/>
              <a:t>Third Attempt at a Solution (</a:t>
            </a:r>
            <a:r>
              <a:rPr lang="en-US" sz="3500" dirty="0" err="1" smtClean="0"/>
              <a:t>contd</a:t>
            </a:r>
            <a:r>
              <a:rPr lang="en-US" sz="3500" dirty="0" smtClean="0"/>
              <a:t>)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995449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048" y="5517232"/>
            <a:ext cx="7416824" cy="1080120"/>
          </a:xfrm>
        </p:spPr>
        <p:txBody>
          <a:bodyPr>
            <a:normAutofit/>
          </a:bodyPr>
          <a:lstStyle/>
          <a:p>
            <a:r>
              <a:rPr lang="en-US" dirty="0" smtClean="0"/>
              <a:t>(Pictures show robots in the process of finding the sample, establishing the path, depleting the sample completely, and breaking the path down afterward.)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43800" cy="914400"/>
          </a:xfrm>
        </p:spPr>
        <p:txBody>
          <a:bodyPr/>
          <a:lstStyle/>
          <a:p>
            <a:r>
              <a:rPr lang="en-US" sz="3500" dirty="0" smtClean="0"/>
              <a:t>Third Attempt at a Solution (</a:t>
            </a:r>
            <a:r>
              <a:rPr lang="en-US" sz="3500" dirty="0" err="1" smtClean="0"/>
              <a:t>contd</a:t>
            </a:r>
            <a:r>
              <a:rPr lang="en-US" sz="3500" dirty="0" smtClean="0"/>
              <a:t>)</a:t>
            </a:r>
            <a:endParaRPr lang="en-US" sz="3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72816"/>
            <a:ext cx="3983360" cy="29307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460" y="1756190"/>
            <a:ext cx="4391879" cy="293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512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628800"/>
            <a:ext cx="7416824" cy="4608512"/>
          </a:xfrm>
        </p:spPr>
        <p:txBody>
          <a:bodyPr/>
          <a:lstStyle/>
          <a:p>
            <a:r>
              <a:rPr lang="en-US" dirty="0" smtClean="0"/>
              <a:t>We’ve landed a spacecraft containing a large vehicle and a finite number of m mobile robots (whose design and behaviors  are left to our discretion) on a distant planet.</a:t>
            </a:r>
          </a:p>
          <a:p>
            <a:r>
              <a:rPr lang="en-US" dirty="0" smtClean="0"/>
              <a:t>We wish to collect n samples of a particular rock specimen and bring them back to Earth on the spacecraft.</a:t>
            </a:r>
          </a:p>
          <a:p>
            <a:r>
              <a:rPr lang="en-US" dirty="0" smtClean="0"/>
              <a:t>We do not know the layout of the terrain, but we know that it’s fairly rough, with several obstacles, hills, valleys, etc. to navigate around.</a:t>
            </a:r>
          </a:p>
          <a:p>
            <a:r>
              <a:rPr lang="en-US" dirty="0" smtClean="0"/>
              <a:t>We do not know the location of the samples, but know that they tend to be distributed in clusters.</a:t>
            </a:r>
          </a:p>
          <a:p>
            <a:r>
              <a:rPr lang="en-US" dirty="0" smtClean="0"/>
              <a:t>How do we assess the “quality” of a particular solution to this problem?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43800" cy="914400"/>
          </a:xfrm>
        </p:spPr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888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048" y="5373216"/>
            <a:ext cx="7416824" cy="1152128"/>
          </a:xfrm>
        </p:spPr>
        <p:txBody>
          <a:bodyPr>
            <a:normAutofit/>
          </a:bodyPr>
          <a:lstStyle/>
          <a:p>
            <a:r>
              <a:rPr lang="en-US" dirty="0" smtClean="0"/>
              <a:t>Significant improvement in the amount of time for all the samples to be located and brought back to the vehicle – about 2500 s for m = 8 to slightly under 1000 s for m = 128.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43800" cy="914400"/>
          </a:xfrm>
        </p:spPr>
        <p:txBody>
          <a:bodyPr/>
          <a:lstStyle/>
          <a:p>
            <a:r>
              <a:rPr lang="en-US" sz="3500" dirty="0" smtClean="0"/>
              <a:t>Third Attempt at a Solution (</a:t>
            </a:r>
            <a:r>
              <a:rPr lang="en-US" sz="3500" dirty="0" err="1" smtClean="0"/>
              <a:t>contd</a:t>
            </a:r>
            <a:r>
              <a:rPr lang="en-US" sz="3500" dirty="0" smtClean="0"/>
              <a:t>)</a:t>
            </a:r>
            <a:endParaRPr lang="en-US" sz="3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671328"/>
            <a:ext cx="3970015" cy="321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566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628800"/>
            <a:ext cx="7416824" cy="5112568"/>
          </a:xfrm>
        </p:spPr>
        <p:txBody>
          <a:bodyPr>
            <a:normAutofit/>
          </a:bodyPr>
          <a:lstStyle/>
          <a:p>
            <a:r>
              <a:rPr lang="en-US" dirty="0"/>
              <a:t>Robustness.</a:t>
            </a:r>
          </a:p>
          <a:p>
            <a:r>
              <a:rPr lang="en-US" dirty="0"/>
              <a:t>Graceful performance degradation.</a:t>
            </a:r>
          </a:p>
          <a:p>
            <a:r>
              <a:rPr lang="en-US" dirty="0"/>
              <a:t>Flexibility.</a:t>
            </a:r>
          </a:p>
          <a:p>
            <a:r>
              <a:rPr lang="en-US" dirty="0"/>
              <a:t>Hardware economy.</a:t>
            </a:r>
          </a:p>
          <a:p>
            <a:r>
              <a:rPr lang="en-US" dirty="0"/>
              <a:t>Cognitive economy.</a:t>
            </a:r>
          </a:p>
          <a:p>
            <a:r>
              <a:rPr lang="en-US" dirty="0"/>
              <a:t>Communicative economy.</a:t>
            </a:r>
          </a:p>
          <a:p>
            <a:r>
              <a:rPr lang="en-US" dirty="0"/>
              <a:t>Predictability.</a:t>
            </a:r>
          </a:p>
          <a:p>
            <a:r>
              <a:rPr lang="en-US" dirty="0"/>
              <a:t>Prior knowledge.</a:t>
            </a:r>
          </a:p>
          <a:p>
            <a:r>
              <a:rPr lang="en-US" dirty="0"/>
              <a:t>Time.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43800" cy="9144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31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628800"/>
            <a:ext cx="7416824" cy="5112568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dirty="0"/>
              <a:t>Steels L, 1990. “Cooperation between distributed agents </a:t>
            </a:r>
            <a:r>
              <a:rPr lang="en-US" dirty="0" smtClean="0"/>
              <a:t>	through </a:t>
            </a:r>
            <a:r>
              <a:rPr lang="en-US" dirty="0"/>
              <a:t>self organization” In: </a:t>
            </a:r>
            <a:r>
              <a:rPr lang="en-US" dirty="0" err="1"/>
              <a:t>Demazeau</a:t>
            </a:r>
            <a:r>
              <a:rPr lang="en-US" dirty="0"/>
              <a:t> Y and </a:t>
            </a:r>
            <a:r>
              <a:rPr lang="en-US" dirty="0" smtClean="0"/>
              <a:t>	Muller </a:t>
            </a:r>
            <a:r>
              <a:rPr lang="en-US" dirty="0"/>
              <a:t>JP (eds.) Decentralized Al—Proceedings of </a:t>
            </a:r>
            <a:r>
              <a:rPr lang="en-US" dirty="0" smtClean="0"/>
              <a:t>	the </a:t>
            </a:r>
            <a:r>
              <a:rPr lang="en-US" dirty="0"/>
              <a:t>First European Workshop on Modelling </a:t>
            </a:r>
            <a:r>
              <a:rPr lang="en-US" dirty="0" smtClean="0"/>
              <a:t>	Autonomous </a:t>
            </a:r>
            <a:r>
              <a:rPr lang="en-US" dirty="0"/>
              <a:t>Agents in Multi-Agent Worlds </a:t>
            </a:r>
            <a:r>
              <a:rPr lang="en-US" dirty="0" smtClean="0"/>
              <a:t>	(</a:t>
            </a:r>
            <a:r>
              <a:rPr lang="en-US" dirty="0"/>
              <a:t>MAAMAW-89), pp 175–196, Elsevier.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43800" cy="914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969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628800"/>
            <a:ext cx="7416824" cy="3657599"/>
          </a:xfrm>
        </p:spPr>
        <p:txBody>
          <a:bodyPr/>
          <a:lstStyle/>
          <a:p>
            <a:r>
              <a:rPr lang="en-US" dirty="0" smtClean="0"/>
              <a:t>Robustness.</a:t>
            </a:r>
          </a:p>
          <a:p>
            <a:r>
              <a:rPr lang="en-US" dirty="0" smtClean="0"/>
              <a:t>Graceful performance degradation.</a:t>
            </a:r>
          </a:p>
          <a:p>
            <a:r>
              <a:rPr lang="en-US" dirty="0" smtClean="0"/>
              <a:t>Flexibility.</a:t>
            </a:r>
          </a:p>
          <a:p>
            <a:r>
              <a:rPr lang="en-US" dirty="0" smtClean="0"/>
              <a:t>Hardware economy.</a:t>
            </a:r>
          </a:p>
          <a:p>
            <a:r>
              <a:rPr lang="en-US" dirty="0" smtClean="0"/>
              <a:t>Cognitive economy.</a:t>
            </a:r>
          </a:p>
          <a:p>
            <a:r>
              <a:rPr lang="en-US" dirty="0" smtClean="0"/>
              <a:t>Communicative economy.</a:t>
            </a:r>
          </a:p>
          <a:p>
            <a:r>
              <a:rPr lang="en-US" dirty="0" smtClean="0"/>
              <a:t>Predictability.</a:t>
            </a:r>
          </a:p>
          <a:p>
            <a:r>
              <a:rPr lang="en-US" dirty="0" smtClean="0"/>
              <a:t>Prior knowledge.</a:t>
            </a:r>
          </a:p>
          <a:p>
            <a:r>
              <a:rPr lang="en-US" dirty="0" smtClean="0"/>
              <a:t>Time.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43800" cy="914400"/>
          </a:xfrm>
        </p:spPr>
        <p:txBody>
          <a:bodyPr/>
          <a:lstStyle/>
          <a:p>
            <a:r>
              <a:rPr lang="en-US" dirty="0" smtClean="0"/>
              <a:t>Evaluation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532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628800"/>
            <a:ext cx="7416824" cy="3657599"/>
          </a:xfrm>
        </p:spPr>
        <p:txBody>
          <a:bodyPr/>
          <a:lstStyle/>
          <a:p>
            <a:r>
              <a:rPr lang="en-US" dirty="0" smtClean="0"/>
              <a:t>Each robot builds a logical representation of the world using logical predicates and variables.</a:t>
            </a:r>
          </a:p>
          <a:p>
            <a:r>
              <a:rPr lang="en-US" dirty="0" smtClean="0"/>
              <a:t>Each is equipped with an inference machine to use rules of inference to reason about their world.</a:t>
            </a:r>
          </a:p>
          <a:p>
            <a:r>
              <a:rPr lang="en-US" dirty="0" smtClean="0"/>
              <a:t>Robots communicate with one another or the vehicle using logical formulae.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43800" cy="914400"/>
          </a:xfrm>
        </p:spPr>
        <p:txBody>
          <a:bodyPr/>
          <a:lstStyle/>
          <a:p>
            <a:r>
              <a:rPr lang="en-US" dirty="0" smtClean="0"/>
              <a:t>Logical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1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628800"/>
            <a:ext cx="7416824" cy="3657599"/>
          </a:xfrm>
        </p:spPr>
        <p:txBody>
          <a:bodyPr/>
          <a:lstStyle/>
          <a:p>
            <a:pPr marL="18288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Example:</a:t>
            </a:r>
          </a:p>
          <a:p>
            <a:pPr marL="18288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18288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left-of(object-1, object-2)</a:t>
            </a:r>
          </a:p>
          <a:p>
            <a:pPr marL="18288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sample(object-1)</a:t>
            </a:r>
          </a:p>
          <a:p>
            <a:pPr marL="18288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big-mountain(object-2)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43800" cy="914400"/>
          </a:xfrm>
        </p:spPr>
        <p:txBody>
          <a:bodyPr/>
          <a:lstStyle/>
          <a:p>
            <a:r>
              <a:rPr lang="en-US" dirty="0" smtClean="0"/>
              <a:t>Logical Approach (</a:t>
            </a:r>
            <a:r>
              <a:rPr lang="en-US" dirty="0" err="1" smtClean="0"/>
              <a:t>contd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602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628800"/>
            <a:ext cx="7416824" cy="3888432"/>
          </a:xfrm>
        </p:spPr>
        <p:txBody>
          <a:bodyPr/>
          <a:lstStyle/>
          <a:p>
            <a:r>
              <a:rPr lang="en-US" dirty="0" smtClean="0"/>
              <a:t>Technological complexity:  such an agent needs several megabytes of memory with a processor capable of executing tens of thousands of logical inferences per second (about the power of a large 1990 workstation).</a:t>
            </a:r>
          </a:p>
          <a:p>
            <a:r>
              <a:rPr lang="en-US" dirty="0" smtClean="0"/>
              <a:t>Would need to extract a full logical representation of the world from a robot’s sensors.</a:t>
            </a:r>
          </a:p>
          <a:p>
            <a:r>
              <a:rPr lang="en-US" dirty="0" smtClean="0"/>
              <a:t>Several other problems (frame problem, reasoning in time and space, handling sudden changes to the world in each robot’s logical representation,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Largely impractical!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43800" cy="914400"/>
          </a:xfrm>
        </p:spPr>
        <p:txBody>
          <a:bodyPr/>
          <a:lstStyle/>
          <a:p>
            <a:r>
              <a:rPr lang="en-US" dirty="0" smtClean="0"/>
              <a:t>Logical Approach (</a:t>
            </a:r>
            <a:r>
              <a:rPr lang="en-US" dirty="0" err="1" smtClean="0"/>
              <a:t>contd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43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628800"/>
            <a:ext cx="7416824" cy="3888432"/>
          </a:xfrm>
        </p:spPr>
        <p:txBody>
          <a:bodyPr/>
          <a:lstStyle/>
          <a:p>
            <a:r>
              <a:rPr lang="en-US" dirty="0" smtClean="0"/>
              <a:t>Through a set of predefined behaviors, robot “reacts” to the environment around it.</a:t>
            </a:r>
          </a:p>
          <a:p>
            <a:r>
              <a:rPr lang="en-US" dirty="0" smtClean="0"/>
              <a:t>Does not require a complete, complex model of the world and other robots.</a:t>
            </a:r>
          </a:p>
          <a:p>
            <a:r>
              <a:rPr lang="en-US" dirty="0" smtClean="0"/>
              <a:t>Use an analogical representation of the world instead of a logical one (e.g., a two-dimensional matrix whose entries denote the positions objects occupy in the world).</a:t>
            </a:r>
          </a:p>
          <a:p>
            <a:r>
              <a:rPr lang="en-US" dirty="0" smtClean="0"/>
              <a:t>Can no longer use logical inference to reason about the world, but much closer to what is received from the sensors and can be operated upon much more easily.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43800" cy="914400"/>
          </a:xfrm>
        </p:spPr>
        <p:txBody>
          <a:bodyPr/>
          <a:lstStyle/>
          <a:p>
            <a:r>
              <a:rPr lang="en-US" dirty="0" smtClean="0"/>
              <a:t>Behavioral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44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628800"/>
            <a:ext cx="7416824" cy="3888432"/>
          </a:xfrm>
        </p:spPr>
        <p:txBody>
          <a:bodyPr/>
          <a:lstStyle/>
          <a:p>
            <a:r>
              <a:rPr lang="en-US" dirty="0" smtClean="0"/>
              <a:t>In the behavioral case, functionality is not typically explicitly preprogrammed by the developer, but emerges as a so-called “dissipative structure”.</a:t>
            </a:r>
          </a:p>
          <a:p>
            <a:r>
              <a:rPr lang="en-US" dirty="0" smtClean="0"/>
              <a:t>A dissipative structure  is another term for emergent behavior – some phenomenon which emerges as a result of the specific programmed interactions of the robot with the world around it.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43800" cy="914400"/>
          </a:xfrm>
        </p:spPr>
        <p:txBody>
          <a:bodyPr/>
          <a:lstStyle/>
          <a:p>
            <a:r>
              <a:rPr lang="en-US" sz="4500" dirty="0" smtClean="0"/>
              <a:t>Behavioral Approach (</a:t>
            </a:r>
            <a:r>
              <a:rPr lang="en-US" sz="4500" dirty="0" err="1" smtClean="0"/>
              <a:t>contd</a:t>
            </a:r>
            <a:r>
              <a:rPr lang="en-US" sz="4500" dirty="0" smtClean="0"/>
              <a:t>)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807931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628800"/>
            <a:ext cx="7416824" cy="3888432"/>
          </a:xfrm>
        </p:spPr>
        <p:txBody>
          <a:bodyPr/>
          <a:lstStyle/>
          <a:p>
            <a:r>
              <a:rPr lang="en-US" dirty="0" smtClean="0"/>
              <a:t>Create two main behavior modes, grouped under a </a:t>
            </a:r>
            <a:r>
              <a:rPr lang="en-US" dirty="0" err="1" smtClean="0"/>
              <a:t>subsumption</a:t>
            </a:r>
            <a:r>
              <a:rPr lang="en-US" dirty="0" smtClean="0"/>
              <a:t> architecture.</a:t>
            </a:r>
          </a:p>
          <a:p>
            <a:r>
              <a:rPr lang="en-US" dirty="0" smtClean="0"/>
              <a:t>Random (Movement/Handling) behavior:</a:t>
            </a:r>
          </a:p>
          <a:p>
            <a:pPr marL="475488" indent="-457200">
              <a:buFont typeface="+mj-lt"/>
              <a:buAutoNum type="arabicPeriod"/>
            </a:pPr>
            <a:r>
              <a:rPr lang="en-US" dirty="0" smtClean="0"/>
              <a:t>If you sense a sample and are not carrying one, pick it up.</a:t>
            </a:r>
          </a:p>
          <a:p>
            <a:pPr marL="475488" indent="-457200">
              <a:buFont typeface="+mj-lt"/>
              <a:buAutoNum type="arabicPeriod"/>
            </a:pPr>
            <a:r>
              <a:rPr lang="en-US" dirty="0" smtClean="0"/>
              <a:t>If you sense the vehicle platform and are carrying a sample, drop it.</a:t>
            </a:r>
          </a:p>
          <a:p>
            <a:pPr marL="475488" indent="-457200">
              <a:buFont typeface="+mj-lt"/>
              <a:buAutoNum type="arabicPeriod"/>
            </a:pPr>
            <a:r>
              <a:rPr lang="en-US" dirty="0" smtClean="0"/>
              <a:t>Otherwise, move in a random direction.</a:t>
            </a:r>
          </a:p>
          <a:p>
            <a:r>
              <a:rPr lang="en-US" dirty="0" smtClean="0"/>
              <a:t>Obstacle Avoidance:</a:t>
            </a:r>
          </a:p>
          <a:p>
            <a:pPr marL="475488" indent="-457200">
              <a:buFont typeface="+mj-lt"/>
              <a:buAutoNum type="arabicPeriod"/>
            </a:pPr>
            <a:r>
              <a:rPr lang="en-US" dirty="0" smtClean="0"/>
              <a:t>If you sense an obstacle in front, make a random turn.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43800" cy="914400"/>
          </a:xfrm>
        </p:spPr>
        <p:txBody>
          <a:bodyPr/>
          <a:lstStyle/>
          <a:p>
            <a:r>
              <a:rPr lang="en-US" dirty="0" smtClean="0"/>
              <a:t>First Attempt at a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080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583</TotalTime>
  <Words>1467</Words>
  <Application>Microsoft Macintosh PowerPoint</Application>
  <PresentationFormat>On-screen Show (4:3)</PresentationFormat>
  <Paragraphs>118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Courier New</vt:lpstr>
      <vt:lpstr>Palatino Linotype</vt:lpstr>
      <vt:lpstr>Wingdings</vt:lpstr>
      <vt:lpstr>Elemental</vt:lpstr>
      <vt:lpstr>Cooperation Between Distributed Agents Through Self-Organization (1990)</vt:lpstr>
      <vt:lpstr>The Problem</vt:lpstr>
      <vt:lpstr>Evaluation Criteria</vt:lpstr>
      <vt:lpstr>Logical Approach</vt:lpstr>
      <vt:lpstr>Logical Approach (contd)</vt:lpstr>
      <vt:lpstr>Logical Approach (contd)</vt:lpstr>
      <vt:lpstr>Behavioral Approach</vt:lpstr>
      <vt:lpstr>Behavioral Approach (contd)</vt:lpstr>
      <vt:lpstr>First Attempt at a Solution</vt:lpstr>
      <vt:lpstr>First Attempt at a Solution (contd)</vt:lpstr>
      <vt:lpstr>First Attempt at a Solution (contd)</vt:lpstr>
      <vt:lpstr>First Attempt at a Solution (contd)</vt:lpstr>
      <vt:lpstr>Second Attempt at a Solution</vt:lpstr>
      <vt:lpstr>Second Attempt at a Solution (contd)</vt:lpstr>
      <vt:lpstr>Second Attempt at a Solution (contd)</vt:lpstr>
      <vt:lpstr>Second Attempt at a Solution (contd)</vt:lpstr>
      <vt:lpstr>Third Attempt at a Solution</vt:lpstr>
      <vt:lpstr>Third Attempt at a Solution (contd)</vt:lpstr>
      <vt:lpstr>Third Attempt at a Solution (contd)</vt:lpstr>
      <vt:lpstr>Third Attempt at a Solution (contd)</vt:lpstr>
      <vt:lpstr>Conclusions</vt:lpstr>
      <vt:lpstr>References</vt:lpstr>
    </vt:vector>
  </TitlesOfParts>
  <Company>Your Company Name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Cooperation Between Distributed Agents Through Self-Organization</dc:title>
  <dc:creator>Your User Name</dc:creator>
  <cp:lastModifiedBy>George Matthew Fricke</cp:lastModifiedBy>
  <cp:revision>57</cp:revision>
  <dcterms:created xsi:type="dcterms:W3CDTF">2017-11-18T18:20:24Z</dcterms:created>
  <dcterms:modified xsi:type="dcterms:W3CDTF">2017-11-29T15:07:07Z</dcterms:modified>
</cp:coreProperties>
</file>