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5" r:id="rId6"/>
    <p:sldId id="266" r:id="rId7"/>
    <p:sldId id="260" r:id="rId8"/>
    <p:sldId id="261" r:id="rId9"/>
    <p:sldId id="268" r:id="rId10"/>
    <p:sldId id="262" r:id="rId11"/>
    <p:sldId id="269" r:id="rId12"/>
    <p:sldId id="273" r:id="rId13"/>
    <p:sldId id="271" r:id="rId14"/>
    <p:sldId id="274" r:id="rId15"/>
    <p:sldId id="275" r:id="rId16"/>
    <p:sldId id="276" r:id="rId17"/>
    <p:sldId id="270" r:id="rId18"/>
    <p:sldId id="263" r:id="rId19"/>
    <p:sldId id="278" r:id="rId20"/>
    <p:sldId id="279" r:id="rId21"/>
    <p:sldId id="280" r:id="rId22"/>
    <p:sldId id="281" r:id="rId23"/>
    <p:sldId id="282" r:id="rId24"/>
    <p:sldId id="283" r:id="rId25"/>
    <p:sldId id="284" r:id="rId26"/>
    <p:sldId id="285" r:id="rId27"/>
    <p:sldId id="264"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64347" autoAdjust="0"/>
  </p:normalViewPr>
  <p:slideViewPr>
    <p:cSldViewPr snapToGrid="0">
      <p:cViewPr varScale="1">
        <p:scale>
          <a:sx n="63" d="100"/>
          <a:sy n="63" d="100"/>
        </p:scale>
        <p:origin x="7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74CE1-7F2A-471B-89B1-79BAF7226ED4}" type="datetimeFigureOut">
              <a:rPr lang="en-US" smtClean="0"/>
              <a:t>11/27/2017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3A97D-75BC-4A3C-A40F-B64782B8CAE6}" type="slidenum">
              <a:rPr lang="en-US" smtClean="0"/>
              <a:t>‹#›</a:t>
            </a:fld>
            <a:endParaRPr lang="en-US" dirty="0"/>
          </a:p>
        </p:txBody>
      </p:sp>
    </p:spTree>
    <p:extLst>
      <p:ext uri="{BB962C8B-B14F-4D97-AF65-F5344CB8AC3E}">
        <p14:creationId xmlns:p14="http://schemas.microsoft.com/office/powerpoint/2010/main" val="58461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Carlson tested 15 mobile robots from 3 different companies over 3 years and found MTBF 24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to this, the swarm philosophy of simple cheap robots</a:t>
            </a:r>
          </a:p>
          <a:p>
            <a:r>
              <a:rPr lang="en-US" dirty="0"/>
              <a:t>Exogenous robots detect faults in other robots vs endogenous self fault detection</a:t>
            </a:r>
          </a:p>
          <a:p>
            <a:r>
              <a:rPr lang="en-US" dirty="0"/>
              <a:t>Endogenous is not as robust for multirobot systems - complexity - software hardware faults that render robot unable to alert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Reminder that swarm design relies on self-organization through local interactions lead to scalability, inherent parallelism, and robustness</a:t>
            </a:r>
          </a:p>
        </p:txBody>
      </p:sp>
      <p:sp>
        <p:nvSpPr>
          <p:cNvPr id="4" name="Slide Number Placeholder 3"/>
          <p:cNvSpPr>
            <a:spLocks noGrp="1"/>
          </p:cNvSpPr>
          <p:nvPr>
            <p:ph type="sldNum" sz="quarter" idx="10"/>
          </p:nvPr>
        </p:nvSpPr>
        <p:spPr/>
        <p:txBody>
          <a:bodyPr/>
          <a:lstStyle/>
          <a:p>
            <a:fld id="{33C3A97D-75BC-4A3C-A40F-B64782B8CAE6}" type="slidenum">
              <a:rPr lang="en-US" smtClean="0"/>
              <a:t>2</a:t>
            </a:fld>
            <a:endParaRPr lang="en-US" dirty="0"/>
          </a:p>
        </p:txBody>
      </p:sp>
    </p:spTree>
    <p:extLst>
      <p:ext uri="{BB962C8B-B14F-4D97-AF65-F5344CB8AC3E}">
        <p14:creationId xmlns:p14="http://schemas.microsoft.com/office/powerpoint/2010/main" val="77862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static positions, randomly positioned until connected interaction graph achieved</a:t>
            </a:r>
          </a:p>
          <a:p>
            <a:endParaRPr lang="en-US" dirty="0"/>
          </a:p>
        </p:txBody>
      </p:sp>
      <p:sp>
        <p:nvSpPr>
          <p:cNvPr id="4" name="Slide Number Placeholder 3"/>
          <p:cNvSpPr>
            <a:spLocks noGrp="1"/>
          </p:cNvSpPr>
          <p:nvPr>
            <p:ph type="sldNum" sz="quarter" idx="10"/>
          </p:nvPr>
        </p:nvSpPr>
        <p:spPr/>
        <p:txBody>
          <a:bodyPr/>
          <a:lstStyle/>
          <a:p>
            <a:fld id="{33C3A97D-75BC-4A3C-A40F-B64782B8CAE6}" type="slidenum">
              <a:rPr lang="en-US" smtClean="0"/>
              <a:t>11</a:t>
            </a:fld>
            <a:endParaRPr lang="en-US" dirty="0"/>
          </a:p>
        </p:txBody>
      </p:sp>
    </p:spTree>
    <p:extLst>
      <p:ext uri="{BB962C8B-B14F-4D97-AF65-F5344CB8AC3E}">
        <p14:creationId xmlns:p14="http://schemas.microsoft.com/office/powerpoint/2010/main" val="2628375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to sync vs swarm size 10, 25, 50, 100</a:t>
            </a:r>
          </a:p>
          <a:p>
            <a:r>
              <a:rPr lang="en-US" dirty="0"/>
              <a:t>We see a nice linear relation</a:t>
            </a:r>
          </a:p>
          <a:p>
            <a:r>
              <a:rPr lang="en-US" dirty="0"/>
              <a:t>Larger swarm takes longer to sync</a:t>
            </a:r>
          </a:p>
          <a:p>
            <a:r>
              <a:rPr lang="en-US" dirty="0"/>
              <a:t>Mobile syncs faster than static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 mean sync time in 100 replications, error bar = standard dev</a:t>
            </a:r>
          </a:p>
          <a:p>
            <a:endParaRPr lang="en-US" dirty="0"/>
          </a:p>
        </p:txBody>
      </p:sp>
      <p:sp>
        <p:nvSpPr>
          <p:cNvPr id="4" name="Slide Number Placeholder 3"/>
          <p:cNvSpPr>
            <a:spLocks noGrp="1"/>
          </p:cNvSpPr>
          <p:nvPr>
            <p:ph type="sldNum" sz="quarter" idx="10"/>
          </p:nvPr>
        </p:nvSpPr>
        <p:spPr/>
        <p:txBody>
          <a:bodyPr/>
          <a:lstStyle/>
          <a:p>
            <a:fld id="{33C3A97D-75BC-4A3C-A40F-B64782B8CAE6}" type="slidenum">
              <a:rPr lang="en-US" smtClean="0"/>
              <a:t>12</a:t>
            </a:fld>
            <a:endParaRPr lang="en-US" dirty="0"/>
          </a:p>
        </p:txBody>
      </p:sp>
    </p:spTree>
    <p:extLst>
      <p:ext uri="{BB962C8B-B14F-4D97-AF65-F5344CB8AC3E}">
        <p14:creationId xmlns:p14="http://schemas.microsoft.com/office/powerpoint/2010/main" val="26085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to sync vs density using 50 robots, 2, 4, 6, 8, 10 robots/m2</a:t>
            </a:r>
          </a:p>
          <a:p>
            <a:r>
              <a:rPr lang="en-US" dirty="0"/>
              <a:t>Denser swarm shorter time to sync, more robots within sensor range</a:t>
            </a:r>
          </a:p>
          <a:p>
            <a:r>
              <a:rPr lang="en-US" dirty="0"/>
              <a:t>Mobile syncs faster than static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 mean sync time in 100 replications, error bar = standard dev</a:t>
            </a:r>
          </a:p>
          <a:p>
            <a:endParaRPr lang="en-US" dirty="0"/>
          </a:p>
          <a:p>
            <a:endParaRPr lang="en-US" dirty="0"/>
          </a:p>
        </p:txBody>
      </p:sp>
      <p:sp>
        <p:nvSpPr>
          <p:cNvPr id="4" name="Slide Number Placeholder 3"/>
          <p:cNvSpPr>
            <a:spLocks noGrp="1"/>
          </p:cNvSpPr>
          <p:nvPr>
            <p:ph type="sldNum" sz="quarter" idx="10"/>
          </p:nvPr>
        </p:nvSpPr>
        <p:spPr/>
        <p:txBody>
          <a:bodyPr/>
          <a:lstStyle/>
          <a:p>
            <a:fld id="{33C3A97D-75BC-4A3C-A40F-B64782B8CAE6}" type="slidenum">
              <a:rPr lang="en-US" smtClean="0"/>
              <a:t>13</a:t>
            </a:fld>
            <a:endParaRPr lang="en-US" dirty="0"/>
          </a:p>
        </p:txBody>
      </p:sp>
    </p:spTree>
    <p:extLst>
      <p:ext uri="{BB962C8B-B14F-4D97-AF65-F5344CB8AC3E}">
        <p14:creationId xmlns:p14="http://schemas.microsoft.com/office/powerpoint/2010/main" val="2475335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to sync vs a coupling constant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Coupling strength between robots, in </a:t>
            </a:r>
            <a:r>
              <a:rPr lang="en-US" sz="1200" dirty="0"/>
              <a:t>discrete model formula with piece-wise linear dynamics, would require better hardware, stronger sensors leds?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Controls strength of each interaction, if too high a single robot in fault could lead neighbors to flash too soon and for large swarms prevent full sync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 mean sync time in 100 replications, error bar = standard dev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robots/m2</a:t>
            </a:r>
          </a:p>
          <a:p>
            <a:endParaRPr lang="en-US" dirty="0"/>
          </a:p>
          <a:p>
            <a:endParaRPr lang="en-US" dirty="0"/>
          </a:p>
        </p:txBody>
      </p:sp>
      <p:sp>
        <p:nvSpPr>
          <p:cNvPr id="4" name="Slide Number Placeholder 3"/>
          <p:cNvSpPr>
            <a:spLocks noGrp="1"/>
          </p:cNvSpPr>
          <p:nvPr>
            <p:ph type="sldNum" sz="quarter" idx="10"/>
          </p:nvPr>
        </p:nvSpPr>
        <p:spPr/>
        <p:txBody>
          <a:bodyPr/>
          <a:lstStyle/>
          <a:p>
            <a:fld id="{33C3A97D-75BC-4A3C-A40F-B64782B8CAE6}" type="slidenum">
              <a:rPr lang="en-US" smtClean="0"/>
              <a:t>14</a:t>
            </a:fld>
            <a:endParaRPr lang="en-US" dirty="0"/>
          </a:p>
        </p:txBody>
      </p:sp>
    </p:spTree>
    <p:extLst>
      <p:ext uri="{BB962C8B-B14F-4D97-AF65-F5344CB8AC3E}">
        <p14:creationId xmlns:p14="http://schemas.microsoft.com/office/powerpoint/2010/main" val="2656351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Static robots would experience waves of sync before reaching full sync</a:t>
            </a:r>
          </a:p>
          <a:p>
            <a:r>
              <a:rPr lang="en-US" dirty="0"/>
              <a:t>No waves if perceive and response instant, because all would flash</a:t>
            </a:r>
          </a:p>
          <a:p>
            <a:r>
              <a:rPr lang="en-US" dirty="0"/>
              <a:t>Waves are due to programmed latencies of turning on led, image processing, image capture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Static robots have similar activation values when flashes propagate in waves</a:t>
            </a:r>
          </a:p>
          <a:p>
            <a:r>
              <a:rPr lang="en-US" dirty="0"/>
              <a:t>Moving robots speed up sync by reaching more robots so you don’t get nice waves prior to full sync</a:t>
            </a:r>
          </a:p>
          <a:p>
            <a:endParaRPr lang="en-US" dirty="0"/>
          </a:p>
        </p:txBody>
      </p:sp>
      <p:sp>
        <p:nvSpPr>
          <p:cNvPr id="4" name="Slide Number Placeholder 3"/>
          <p:cNvSpPr>
            <a:spLocks noGrp="1"/>
          </p:cNvSpPr>
          <p:nvPr>
            <p:ph type="sldNum" sz="quarter" idx="10"/>
          </p:nvPr>
        </p:nvSpPr>
        <p:spPr/>
        <p:txBody>
          <a:bodyPr/>
          <a:lstStyle/>
          <a:p>
            <a:fld id="{33C3A97D-75BC-4A3C-A40F-B64782B8CAE6}" type="slidenum">
              <a:rPr lang="en-US" smtClean="0"/>
              <a:t>15</a:t>
            </a:fld>
            <a:endParaRPr lang="en-US" dirty="0"/>
          </a:p>
        </p:txBody>
      </p:sp>
    </p:spTree>
    <p:extLst>
      <p:ext uri="{BB962C8B-B14F-4D97-AF65-F5344CB8AC3E}">
        <p14:creationId xmlns:p14="http://schemas.microsoft.com/office/powerpoint/2010/main" val="1682683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 with obstacles, moving robots, initial density 2 robots/m2, 100 trials, 50 robots, coupling = 0.1</a:t>
            </a:r>
          </a:p>
          <a:p>
            <a:r>
              <a:rPr lang="en-US" dirty="0"/>
              <a:t>Swarm always synced, average time 779s vs no obstacles 462s, so swarm can sync even with obstacles just more time like winfield</a:t>
            </a:r>
          </a:p>
        </p:txBody>
      </p:sp>
      <p:sp>
        <p:nvSpPr>
          <p:cNvPr id="4" name="Slide Number Placeholder 3"/>
          <p:cNvSpPr>
            <a:spLocks noGrp="1"/>
          </p:cNvSpPr>
          <p:nvPr>
            <p:ph type="sldNum" sz="quarter" idx="10"/>
          </p:nvPr>
        </p:nvSpPr>
        <p:spPr/>
        <p:txBody>
          <a:bodyPr/>
          <a:lstStyle/>
          <a:p>
            <a:fld id="{33C3A97D-75BC-4A3C-A40F-B64782B8CAE6}" type="slidenum">
              <a:rPr lang="en-US" smtClean="0"/>
              <a:t>16</a:t>
            </a:fld>
            <a:endParaRPr lang="en-US" dirty="0"/>
          </a:p>
        </p:txBody>
      </p:sp>
    </p:spTree>
    <p:extLst>
      <p:ext uri="{BB962C8B-B14F-4D97-AF65-F5344CB8AC3E}">
        <p14:creationId xmlns:p14="http://schemas.microsoft.com/office/powerpoint/2010/main" val="3154861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Replicated 10 times versus 100 in simulation, even so the real data is quite similar to simulated data</a:t>
            </a:r>
          </a:p>
          <a:p>
            <a:r>
              <a:rPr lang="en-US" dirty="0"/>
              <a:t>Noticed same trends: moving sync faster than static</a:t>
            </a:r>
          </a:p>
          <a:p>
            <a:r>
              <a:rPr lang="en-US" dirty="0"/>
              <a:t>Robots did sync in all experiments</a:t>
            </a:r>
          </a:p>
          <a:p>
            <a:r>
              <a:rPr lang="en-US" dirty="0"/>
              <a:t>So although given discrete nature of sense-think-act and latency of sensor/actuators, pulsed-coupled oscillator real robots always sync… amazing</a:t>
            </a:r>
          </a:p>
        </p:txBody>
      </p:sp>
      <p:sp>
        <p:nvSpPr>
          <p:cNvPr id="4" name="Slide Number Placeholder 3"/>
          <p:cNvSpPr>
            <a:spLocks noGrp="1"/>
          </p:cNvSpPr>
          <p:nvPr>
            <p:ph type="sldNum" sz="quarter" idx="10"/>
          </p:nvPr>
        </p:nvSpPr>
        <p:spPr/>
        <p:txBody>
          <a:bodyPr/>
          <a:lstStyle/>
          <a:p>
            <a:fld id="{33C3A97D-75BC-4A3C-A40F-B64782B8CAE6}" type="slidenum">
              <a:rPr lang="en-US" smtClean="0"/>
              <a:t>17</a:t>
            </a:fld>
            <a:endParaRPr lang="en-US" dirty="0"/>
          </a:p>
        </p:txBody>
      </p:sp>
    </p:spTree>
    <p:extLst>
      <p:ext uri="{BB962C8B-B14F-4D97-AF65-F5344CB8AC3E}">
        <p14:creationId xmlns:p14="http://schemas.microsoft.com/office/powerpoint/2010/main" val="367301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Robot can stop flashing if it determines it is in a fault state</a:t>
            </a:r>
          </a:p>
          <a:p>
            <a:r>
              <a:rPr lang="en-US" dirty="0"/>
              <a:t>If the program crashes, then flashing will definitely impact periodic flashing</a:t>
            </a:r>
          </a:p>
          <a:p>
            <a:r>
              <a:rPr lang="en-US" dirty="0"/>
              <a:t>Once detected swarms can replace or repair</a:t>
            </a:r>
          </a:p>
        </p:txBody>
      </p:sp>
      <p:sp>
        <p:nvSpPr>
          <p:cNvPr id="4" name="Slide Number Placeholder 3"/>
          <p:cNvSpPr>
            <a:spLocks noGrp="1"/>
          </p:cNvSpPr>
          <p:nvPr>
            <p:ph type="sldNum" sz="quarter" idx="10"/>
          </p:nvPr>
        </p:nvSpPr>
        <p:spPr/>
        <p:txBody>
          <a:bodyPr/>
          <a:lstStyle/>
          <a:p>
            <a:fld id="{33C3A97D-75BC-4A3C-A40F-B64782B8CAE6}" type="slidenum">
              <a:rPr lang="en-US" smtClean="0"/>
              <a:t>18</a:t>
            </a:fld>
            <a:endParaRPr lang="en-US" dirty="0"/>
          </a:p>
        </p:txBody>
      </p:sp>
    </p:spTree>
    <p:extLst>
      <p:ext uri="{BB962C8B-B14F-4D97-AF65-F5344CB8AC3E}">
        <p14:creationId xmlns:p14="http://schemas.microsoft.com/office/powerpoint/2010/main" val="2332943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issues need to be addressed for successful fault detection using visual synchronization</a:t>
            </a:r>
          </a:p>
          <a:p>
            <a:r>
              <a:rPr lang="en-US" dirty="0"/>
              <a:t>First robots are not always synchronized as you can imagine so how to handle and sensor and emitters have limited range</a:t>
            </a:r>
          </a:p>
          <a:p>
            <a:r>
              <a:rPr lang="en-US" dirty="0"/>
              <a:t>When doing tasks and moving in and out of range robots activations are likely different, not flashing in unison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cases, let robot A = top robot B = bottom</a:t>
            </a:r>
          </a:p>
          <a:p>
            <a:pPr marL="0" indent="0">
              <a:buNone/>
            </a:pPr>
            <a:r>
              <a:rPr lang="en-US" dirty="0"/>
              <a:t>Case 1. So robot A see’s robot B not flashing robot, robot A becomes suspicious and marks robot B as a candidate? Then robot B flashes but does not see A flash now robot B becomes suspicious and marks A as a candidate. As long as each robot continues to flash before the other, they remain suspicious but do not report fault detection</a:t>
            </a:r>
          </a:p>
        </p:txBody>
      </p:sp>
      <p:sp>
        <p:nvSpPr>
          <p:cNvPr id="4" name="Slide Number Placeholder 3"/>
          <p:cNvSpPr>
            <a:spLocks noGrp="1"/>
          </p:cNvSpPr>
          <p:nvPr>
            <p:ph type="sldNum" sz="quarter" idx="10"/>
          </p:nvPr>
        </p:nvSpPr>
        <p:spPr/>
        <p:txBody>
          <a:bodyPr/>
          <a:lstStyle/>
          <a:p>
            <a:fld id="{33C3A97D-75BC-4A3C-A40F-B64782B8CAE6}" type="slidenum">
              <a:rPr lang="en-US" smtClean="0"/>
              <a:t>19</a:t>
            </a:fld>
            <a:endParaRPr lang="en-US" dirty="0"/>
          </a:p>
        </p:txBody>
      </p:sp>
    </p:spTree>
    <p:extLst>
      <p:ext uri="{BB962C8B-B14F-4D97-AF65-F5344CB8AC3E}">
        <p14:creationId xmlns:p14="http://schemas.microsoft.com/office/powerpoint/2010/main" val="1960826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Case 2 . If robot A flashes twice while robot B does not flash at all, robot A moves robot B from candidate to fault detected</a:t>
            </a:r>
          </a:p>
          <a:p>
            <a:pPr marL="0" indent="0">
              <a:buNone/>
            </a:pPr>
            <a:r>
              <a:rPr lang="en-US" dirty="0"/>
              <a:t>The figure does not show but there is a rare condition where one robot can flash twice while the other does not flash although both are operational. This happens when they are both very close to sync, flash, flash, and one robot gets more excited by other robots and flashes again, so it detects two flashes with no response. The experimenters added a delay calculation based on knowing how much the robot flashes excite each other alone. If robot A calculates it has excited robot B enough then I detects a fault, otherwise it has to wait for its next flash which should excite robot B to flash before detecting fault</a:t>
            </a:r>
          </a:p>
          <a:p>
            <a:endParaRPr lang="en-US" dirty="0"/>
          </a:p>
        </p:txBody>
      </p:sp>
      <p:sp>
        <p:nvSpPr>
          <p:cNvPr id="4" name="Slide Number Placeholder 3"/>
          <p:cNvSpPr>
            <a:spLocks noGrp="1"/>
          </p:cNvSpPr>
          <p:nvPr>
            <p:ph type="sldNum" sz="quarter" idx="10"/>
          </p:nvPr>
        </p:nvSpPr>
        <p:spPr/>
        <p:txBody>
          <a:bodyPr/>
          <a:lstStyle/>
          <a:p>
            <a:fld id="{33C3A97D-75BC-4A3C-A40F-B64782B8CAE6}" type="slidenum">
              <a:rPr lang="en-US" smtClean="0"/>
              <a:t>20</a:t>
            </a:fld>
            <a:endParaRPr lang="en-US" dirty="0"/>
          </a:p>
        </p:txBody>
      </p:sp>
    </p:spTree>
    <p:extLst>
      <p:ext uri="{BB962C8B-B14F-4D97-AF65-F5344CB8AC3E}">
        <p14:creationId xmlns:p14="http://schemas.microsoft.com/office/powerpoint/2010/main" val="275218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interested in swarms, tightly coupled and centralized approaches have serious scalability problems</a:t>
            </a:r>
          </a:p>
          <a:p>
            <a:r>
              <a:rPr lang="en-US" dirty="0"/>
              <a:t>Goal to find an approach to fault detection that scales up with simple robots, decentralized using local information</a:t>
            </a:r>
          </a:p>
          <a:p>
            <a:r>
              <a:rPr lang="en-US" dirty="0"/>
              <a:t>Key word local information</a:t>
            </a:r>
          </a:p>
        </p:txBody>
      </p:sp>
      <p:sp>
        <p:nvSpPr>
          <p:cNvPr id="4" name="Slide Number Placeholder 3"/>
          <p:cNvSpPr>
            <a:spLocks noGrp="1"/>
          </p:cNvSpPr>
          <p:nvPr>
            <p:ph type="sldNum" sz="quarter" idx="10"/>
          </p:nvPr>
        </p:nvSpPr>
        <p:spPr/>
        <p:txBody>
          <a:bodyPr/>
          <a:lstStyle/>
          <a:p>
            <a:fld id="{33C3A97D-75BC-4A3C-A40F-B64782B8CAE6}" type="slidenum">
              <a:rPr lang="en-US" smtClean="0"/>
              <a:t>3</a:t>
            </a:fld>
            <a:endParaRPr lang="en-US" dirty="0"/>
          </a:p>
        </p:txBody>
      </p:sp>
    </p:spTree>
    <p:extLst>
      <p:ext uri="{BB962C8B-B14F-4D97-AF65-F5344CB8AC3E}">
        <p14:creationId xmlns:p14="http://schemas.microsoft.com/office/powerpoint/2010/main" val="2431394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3. robot B has failed and in a state where the LEDs are constantly on. Recall flash duration is 5 control cycles or 0.75s. And time between cycles is T = 100 cycles or 15s. So robots are programmed to consider any robot still flashing after it is half way excited to be a candidate.  And if that candidate robot is still flashing after 5 control cycles a fault is detected.</a:t>
            </a:r>
          </a:p>
          <a:p>
            <a:endParaRPr lang="en-US" dirty="0"/>
          </a:p>
        </p:txBody>
      </p:sp>
      <p:sp>
        <p:nvSpPr>
          <p:cNvPr id="4" name="Slide Number Placeholder 3"/>
          <p:cNvSpPr>
            <a:spLocks noGrp="1"/>
          </p:cNvSpPr>
          <p:nvPr>
            <p:ph type="sldNum" sz="quarter" idx="10"/>
          </p:nvPr>
        </p:nvSpPr>
        <p:spPr/>
        <p:txBody>
          <a:bodyPr/>
          <a:lstStyle/>
          <a:p>
            <a:fld id="{33C3A97D-75BC-4A3C-A40F-B64782B8CAE6}" type="slidenum">
              <a:rPr lang="en-US" smtClean="0"/>
              <a:t>21</a:t>
            </a:fld>
            <a:endParaRPr lang="en-US" dirty="0"/>
          </a:p>
        </p:txBody>
      </p:sp>
    </p:spTree>
    <p:extLst>
      <p:ext uri="{BB962C8B-B14F-4D97-AF65-F5344CB8AC3E}">
        <p14:creationId xmlns:p14="http://schemas.microsoft.com/office/powerpoint/2010/main" val="2851023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issue that needs to be addressed for successful fault detection using visual synchronization is that sensor and emitters have limited range</a:t>
            </a:r>
          </a:p>
          <a:p>
            <a:r>
              <a:rPr lang="en-US" dirty="0"/>
              <a:t>Robots while moving can come in and out of sensor range</a:t>
            </a:r>
          </a:p>
          <a:p>
            <a:r>
              <a:rPr lang="en-US" dirty="0"/>
              <a:t>Experimenters didn’t use hack for ID’ing robots, as some of us did for 6 Argos experiment ;)</a:t>
            </a:r>
          </a:p>
          <a:p>
            <a:r>
              <a:rPr lang="en-US" dirty="0"/>
              <a:t>So the robot is programmed to stop when it becomes suspicious of another robot. The experimenters make a huge assumption that a faulted robot stops movement. So I’m guessing they also programmed the robots to halt when anything stops working.</a:t>
            </a:r>
          </a:p>
          <a:p>
            <a:r>
              <a:rPr lang="en-US" dirty="0"/>
              <a:t>This programming to halt robots has time delay effects when a swarm is initially launched to do a task, since randomly set and out of sync they are all suspicious of each other. So basically every robot is halting and no tasks are being completed.</a:t>
            </a:r>
          </a:p>
          <a:p>
            <a:endParaRPr lang="en-US" dirty="0"/>
          </a:p>
        </p:txBody>
      </p:sp>
      <p:sp>
        <p:nvSpPr>
          <p:cNvPr id="4" name="Slide Number Placeholder 3"/>
          <p:cNvSpPr>
            <a:spLocks noGrp="1"/>
          </p:cNvSpPr>
          <p:nvPr>
            <p:ph type="sldNum" sz="quarter" idx="10"/>
          </p:nvPr>
        </p:nvSpPr>
        <p:spPr/>
        <p:txBody>
          <a:bodyPr/>
          <a:lstStyle/>
          <a:p>
            <a:fld id="{33C3A97D-75BC-4A3C-A40F-B64782B8CAE6}" type="slidenum">
              <a:rPr lang="en-US" smtClean="0"/>
              <a:t>22</a:t>
            </a:fld>
            <a:endParaRPr lang="en-US" dirty="0"/>
          </a:p>
        </p:txBody>
      </p:sp>
    </p:spTree>
    <p:extLst>
      <p:ext uri="{BB962C8B-B14F-4D97-AF65-F5344CB8AC3E}">
        <p14:creationId xmlns:p14="http://schemas.microsoft.com/office/powerpoint/2010/main" val="2785589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issue that needs to be addressed for successful fault detection using visual synchronization is that sensor and emitters have limited range</a:t>
            </a:r>
          </a:p>
          <a:p>
            <a:r>
              <a:rPr lang="en-US" dirty="0"/>
              <a:t>Robots while moving can come in and out of sensor range</a:t>
            </a:r>
          </a:p>
          <a:p>
            <a:r>
              <a:rPr lang="en-US" dirty="0"/>
              <a:t>Experimenters didn’t use hack for ID’ing robots, as some of us did for Winfield Argos experiment ;)</a:t>
            </a:r>
          </a:p>
          <a:p>
            <a:r>
              <a:rPr lang="en-US" dirty="0"/>
              <a:t>So the robot is programmed to stop/halt when it becomes suspicious of another robot.</a:t>
            </a:r>
          </a:p>
          <a:p>
            <a:r>
              <a:rPr lang="en-US" dirty="0"/>
              <a:t>The experimenters, for simplicity, make a huge assumption that a faulted robot stops movement, hence it can be observed.</a:t>
            </a:r>
          </a:p>
          <a:p>
            <a:r>
              <a:rPr lang="en-US" dirty="0"/>
              <a:t>This programming to halt robots has time delay effects when a swarm is initially launched to do a task, since randomly set and out of sync they are all suspicious of each other. So basically every robot is halting and no tasks are being completed.</a:t>
            </a:r>
          </a:p>
          <a:p>
            <a:r>
              <a:rPr lang="en-US" dirty="0"/>
              <a:t>This chart shows the initial time overhead of the stop-while-suspicious strategy during the beginning of a sample run.</a:t>
            </a:r>
          </a:p>
          <a:p>
            <a:r>
              <a:rPr lang="en-US" dirty="0"/>
              <a:t>One solution suggested was a warm up period of in this case 120 but that has a tradeoff adding more latency to fault detection.</a:t>
            </a:r>
          </a:p>
          <a:p>
            <a:endParaRPr lang="en-US" dirty="0"/>
          </a:p>
        </p:txBody>
      </p:sp>
      <p:sp>
        <p:nvSpPr>
          <p:cNvPr id="4" name="Slide Number Placeholder 3"/>
          <p:cNvSpPr>
            <a:spLocks noGrp="1"/>
          </p:cNvSpPr>
          <p:nvPr>
            <p:ph type="sldNum" sz="quarter" idx="10"/>
          </p:nvPr>
        </p:nvSpPr>
        <p:spPr/>
        <p:txBody>
          <a:bodyPr/>
          <a:lstStyle/>
          <a:p>
            <a:fld id="{33C3A97D-75BC-4A3C-A40F-B64782B8CAE6}" type="slidenum">
              <a:rPr lang="en-US" smtClean="0"/>
              <a:t>23</a:t>
            </a:fld>
            <a:endParaRPr lang="en-US" dirty="0"/>
          </a:p>
        </p:txBody>
      </p:sp>
    </p:spTree>
    <p:extLst>
      <p:ext uri="{BB962C8B-B14F-4D97-AF65-F5344CB8AC3E}">
        <p14:creationId xmlns:p14="http://schemas.microsoft.com/office/powerpoint/2010/main" val="3502665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Conducted 10 experiments measuring time to detect a failed robot</a:t>
            </a:r>
          </a:p>
          <a:p>
            <a:r>
              <a:rPr lang="en-US" dirty="0"/>
              <a:t>Repair by physically connecting and transporting failed robot to a repair zone</a:t>
            </a:r>
          </a:p>
          <a:p>
            <a:r>
              <a:rPr lang="en-US" dirty="0"/>
              <a:t>The simulated fault was complete motor and sensor failure</a:t>
            </a:r>
          </a:p>
        </p:txBody>
      </p:sp>
      <p:sp>
        <p:nvSpPr>
          <p:cNvPr id="4" name="Slide Number Placeholder 3"/>
          <p:cNvSpPr>
            <a:spLocks noGrp="1"/>
          </p:cNvSpPr>
          <p:nvPr>
            <p:ph type="sldNum" sz="quarter" idx="10"/>
          </p:nvPr>
        </p:nvSpPr>
        <p:spPr/>
        <p:txBody>
          <a:bodyPr/>
          <a:lstStyle/>
          <a:p>
            <a:fld id="{33C3A97D-75BC-4A3C-A40F-B64782B8CAE6}" type="slidenum">
              <a:rPr lang="en-US" smtClean="0"/>
              <a:t>24</a:t>
            </a:fld>
            <a:endParaRPr lang="en-US" dirty="0"/>
          </a:p>
        </p:txBody>
      </p:sp>
    </p:spTree>
    <p:extLst>
      <p:ext uri="{BB962C8B-B14F-4D97-AF65-F5344CB8AC3E}">
        <p14:creationId xmlns:p14="http://schemas.microsoft.com/office/powerpoint/2010/main" val="1710785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shows time for robots to detect fault and connect to failed robot for transport to the robot hospital</a:t>
            </a:r>
          </a:p>
          <a:p>
            <a:r>
              <a:rPr lang="en-US" dirty="0"/>
              <a:t>The fault was correctly detected in all 10 experiments fault was correctly detected</a:t>
            </a:r>
          </a:p>
          <a:p>
            <a:r>
              <a:rPr lang="en-US" dirty="0"/>
              <a:t>Mean time 53.2s for detection and connecting to fault robot for extraction</a:t>
            </a:r>
          </a:p>
          <a:p>
            <a:r>
              <a:rPr lang="en-US" dirty="0"/>
              <a:t>The shortest time 30.2s occurred because the fault detecting robot was in close proximity to the failed robot</a:t>
            </a:r>
          </a:p>
          <a:p>
            <a:r>
              <a:rPr lang="en-US" dirty="0"/>
              <a:t>The longest time 135.5s because the initial robot that detected the fault failed to connect for transport, another robot detected the fault and moved in, hence robustness of swarm ;)</a:t>
            </a:r>
          </a:p>
          <a:p>
            <a:r>
              <a:rPr lang="en-US" dirty="0"/>
              <a:t>And interestingly enough 1 robot hardware i/o and treels/LED actuators actually failed</a:t>
            </a:r>
          </a:p>
        </p:txBody>
      </p:sp>
      <p:sp>
        <p:nvSpPr>
          <p:cNvPr id="4" name="Slide Number Placeholder 3"/>
          <p:cNvSpPr>
            <a:spLocks noGrp="1"/>
          </p:cNvSpPr>
          <p:nvPr>
            <p:ph type="sldNum" sz="quarter" idx="10"/>
          </p:nvPr>
        </p:nvSpPr>
        <p:spPr/>
        <p:txBody>
          <a:bodyPr/>
          <a:lstStyle/>
          <a:p>
            <a:fld id="{33C3A97D-75BC-4A3C-A40F-B64782B8CAE6}" type="slidenum">
              <a:rPr lang="en-US" smtClean="0"/>
              <a:t>25</a:t>
            </a:fld>
            <a:endParaRPr lang="en-US" dirty="0"/>
          </a:p>
        </p:txBody>
      </p:sp>
    </p:spTree>
    <p:extLst>
      <p:ext uri="{BB962C8B-B14F-4D97-AF65-F5344CB8AC3E}">
        <p14:creationId xmlns:p14="http://schemas.microsoft.com/office/powerpoint/2010/main" val="3003011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Repair simulate by once connected instead of transporting robot turns blue for 15s</a:t>
            </a:r>
          </a:p>
          <a:p>
            <a:r>
              <a:rPr lang="en-US" dirty="0"/>
              <a:t>Once repaired the once dead robot is reinitialized.</a:t>
            </a:r>
          </a:p>
          <a:p>
            <a:r>
              <a:rPr lang="en-US" dirty="0"/>
              <a:t>Experiment ran for 12 mins</a:t>
            </a:r>
          </a:p>
          <a:p>
            <a:r>
              <a:rPr lang="en-US" dirty="0"/>
              <a:t>First fault occurred after 20s</a:t>
            </a:r>
          </a:p>
          <a:p>
            <a:r>
              <a:rPr lang="en-US" dirty="0"/>
              <a:t>Again, one robot experience a real failure so once the simulated repair was done they removed it from the arena</a:t>
            </a:r>
          </a:p>
          <a:p>
            <a:r>
              <a:rPr lang="en-US" dirty="0"/>
              <a:t>And they manually picked up a robot that collided and toppled over… I guess obstacle avoidance failed interesting given that they can only see green light emitting objects</a:t>
            </a:r>
          </a:p>
        </p:txBody>
      </p:sp>
      <p:sp>
        <p:nvSpPr>
          <p:cNvPr id="4" name="Slide Number Placeholder 3"/>
          <p:cNvSpPr>
            <a:spLocks noGrp="1"/>
          </p:cNvSpPr>
          <p:nvPr>
            <p:ph type="sldNum" sz="quarter" idx="10"/>
          </p:nvPr>
        </p:nvSpPr>
        <p:spPr/>
        <p:txBody>
          <a:bodyPr/>
          <a:lstStyle/>
          <a:p>
            <a:fld id="{33C3A97D-75BC-4A3C-A40F-B64782B8CAE6}" type="slidenum">
              <a:rPr lang="en-US" smtClean="0"/>
              <a:t>26</a:t>
            </a:fld>
            <a:endParaRPr lang="en-US" dirty="0"/>
          </a:p>
        </p:txBody>
      </p:sp>
    </p:spTree>
    <p:extLst>
      <p:ext uri="{BB962C8B-B14F-4D97-AF65-F5344CB8AC3E}">
        <p14:creationId xmlns:p14="http://schemas.microsoft.com/office/powerpoint/2010/main" val="220303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S-bot used several swarm intelligence and collective robotics experiments</a:t>
            </a:r>
          </a:p>
          <a:p>
            <a:r>
              <a:rPr lang="en-US" dirty="0"/>
              <a:t>Gripper supports physical connections, collectively move heavy objects or move together up inclines</a:t>
            </a:r>
          </a:p>
          <a:p>
            <a:r>
              <a:rPr lang="en-US" dirty="0"/>
              <a:t>Each cycle period 0.15s program reads sensor data, processes data, sends control signals</a:t>
            </a:r>
          </a:p>
        </p:txBody>
      </p:sp>
      <p:sp>
        <p:nvSpPr>
          <p:cNvPr id="4" name="Slide Number Placeholder 3"/>
          <p:cNvSpPr>
            <a:spLocks noGrp="1"/>
          </p:cNvSpPr>
          <p:nvPr>
            <p:ph type="sldNum" sz="quarter" idx="10"/>
          </p:nvPr>
        </p:nvSpPr>
        <p:spPr/>
        <p:txBody>
          <a:bodyPr/>
          <a:lstStyle/>
          <a:p>
            <a:fld id="{33C3A97D-75BC-4A3C-A40F-B64782B8CAE6}" type="slidenum">
              <a:rPr lang="en-US" smtClean="0"/>
              <a:t>4</a:t>
            </a:fld>
            <a:endParaRPr lang="en-US" dirty="0"/>
          </a:p>
        </p:txBody>
      </p:sp>
    </p:spTree>
    <p:extLst>
      <p:ext uri="{BB962C8B-B14F-4D97-AF65-F5344CB8AC3E}">
        <p14:creationId xmlns:p14="http://schemas.microsoft.com/office/powerpoint/2010/main" val="278491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Omnidirectional camera full 360 images achieved by</a:t>
            </a:r>
          </a:p>
          <a:p>
            <a:r>
              <a:rPr lang="en-US" dirty="0"/>
              <a:t>Camera is located at base of a transparent Perspex tube</a:t>
            </a:r>
          </a:p>
          <a:p>
            <a:r>
              <a:rPr lang="en-US" dirty="0"/>
              <a:t>At the top is a hemi-spherical mirror</a:t>
            </a:r>
          </a:p>
          <a:p>
            <a:r>
              <a:rPr lang="en-US" dirty="0"/>
              <a:t>Images are divided into multipixel blocks and its configured to detect the location of the colored LEDs of s-bots and discard all other information</a:t>
            </a:r>
          </a:p>
        </p:txBody>
      </p:sp>
      <p:sp>
        <p:nvSpPr>
          <p:cNvPr id="4" name="Slide Number Placeholder 3"/>
          <p:cNvSpPr>
            <a:spLocks noGrp="1"/>
          </p:cNvSpPr>
          <p:nvPr>
            <p:ph type="sldNum" sz="quarter" idx="10"/>
          </p:nvPr>
        </p:nvSpPr>
        <p:spPr/>
        <p:txBody>
          <a:bodyPr/>
          <a:lstStyle/>
          <a:p>
            <a:fld id="{33C3A97D-75BC-4A3C-A40F-B64782B8CAE6}" type="slidenum">
              <a:rPr lang="en-US" smtClean="0"/>
              <a:t>5</a:t>
            </a:fld>
            <a:endParaRPr lang="en-US" dirty="0"/>
          </a:p>
        </p:txBody>
      </p:sp>
    </p:spTree>
    <p:extLst>
      <p:ext uri="{BB962C8B-B14F-4D97-AF65-F5344CB8AC3E}">
        <p14:creationId xmlns:p14="http://schemas.microsoft.com/office/powerpoint/2010/main" val="159163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send out periodic signals saying I am operational, absence of signal identifies non-operational robots</a:t>
            </a:r>
          </a:p>
          <a:p>
            <a:r>
              <a:rPr lang="en-US" dirty="0"/>
              <a:t>Abstract means robots that receive the message are unable to determine the location of the sender relative to their own frame of reference</a:t>
            </a:r>
          </a:p>
          <a:p>
            <a:r>
              <a:rPr lang="en-US" dirty="0"/>
              <a:t>Thus messages are separated from environment localization information which drive self-organization</a:t>
            </a:r>
          </a:p>
          <a:p>
            <a:r>
              <a:rPr lang="en-US" dirty="0"/>
              <a:t>Radio - short distance radio comm using directional antennas</a:t>
            </a:r>
          </a:p>
          <a:p>
            <a:r>
              <a:rPr lang="en-US" dirty="0"/>
              <a:t>Sound -multiple microphone using sound delay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Expensive and not simple (swarm philosophy)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Visual is implicitly situated – detect changes in led colors by analyzing images in own frame of reference</a:t>
            </a:r>
          </a:p>
        </p:txBody>
      </p:sp>
      <p:sp>
        <p:nvSpPr>
          <p:cNvPr id="4" name="Slide Number Placeholder 3"/>
          <p:cNvSpPr>
            <a:spLocks noGrp="1"/>
          </p:cNvSpPr>
          <p:nvPr>
            <p:ph type="sldNum" sz="quarter" idx="10"/>
          </p:nvPr>
        </p:nvSpPr>
        <p:spPr/>
        <p:txBody>
          <a:bodyPr/>
          <a:lstStyle/>
          <a:p>
            <a:fld id="{33C3A97D-75BC-4A3C-A40F-B64782B8CAE6}" type="slidenum">
              <a:rPr lang="en-US" smtClean="0"/>
              <a:t>6</a:t>
            </a:fld>
            <a:endParaRPr lang="en-US" dirty="0"/>
          </a:p>
        </p:txBody>
      </p:sp>
    </p:spTree>
    <p:extLst>
      <p:ext uri="{BB962C8B-B14F-4D97-AF65-F5344CB8AC3E}">
        <p14:creationId xmlns:p14="http://schemas.microsoft.com/office/powerpoint/2010/main" val="154614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Unsynchronized e.g. red for 2s green for 2s then red then green etc. – robot not flashing or has constant color = fault</a:t>
            </a:r>
          </a:p>
          <a:p>
            <a:r>
              <a:rPr lang="en-US" dirty="0"/>
              <a:t>-Requires continuous monitoring of neighbors to keep track of individual robots is computationally expensive to image processing</a:t>
            </a:r>
          </a:p>
          <a:p>
            <a:r>
              <a:rPr lang="en-US" dirty="0"/>
              <a:t>Ping Pong e.g send ping, stop motion, wait for pong – robot does not pong = fault</a:t>
            </a:r>
          </a:p>
          <a:p>
            <a:r>
              <a:rPr lang="en-US" dirty="0"/>
              <a:t>-Responding to multiple pings will keep robot illuminated green would could be false positive for fault</a:t>
            </a:r>
          </a:p>
          <a:p>
            <a:r>
              <a:rPr lang="en-US" dirty="0"/>
              <a:t>-Or a functional robot may not pong if it becomes obfuscated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Synchronized e.g. robots change color together – any robot not flashing on wrong color = fault</a:t>
            </a:r>
          </a:p>
          <a:p>
            <a:r>
              <a:rPr lang="en-US" dirty="0"/>
              <a:t>-No need to identify and track neighbors, failed neighbor detected on single image capture</a:t>
            </a:r>
          </a:p>
          <a:p>
            <a:r>
              <a:rPr lang="en-US" dirty="0"/>
              <a:t>-Nature provides and elegant solution – fire flies</a:t>
            </a:r>
          </a:p>
        </p:txBody>
      </p:sp>
      <p:sp>
        <p:nvSpPr>
          <p:cNvPr id="4" name="Slide Number Placeholder 3"/>
          <p:cNvSpPr>
            <a:spLocks noGrp="1"/>
          </p:cNvSpPr>
          <p:nvPr>
            <p:ph type="sldNum" sz="quarter" idx="10"/>
          </p:nvPr>
        </p:nvSpPr>
        <p:spPr/>
        <p:txBody>
          <a:bodyPr/>
          <a:lstStyle/>
          <a:p>
            <a:fld id="{33C3A97D-75BC-4A3C-A40F-B64782B8CAE6}" type="slidenum">
              <a:rPr lang="en-US" smtClean="0"/>
              <a:t>7</a:t>
            </a:fld>
            <a:endParaRPr lang="en-US" dirty="0"/>
          </a:p>
        </p:txBody>
      </p:sp>
    </p:spTree>
    <p:extLst>
      <p:ext uri="{BB962C8B-B14F-4D97-AF65-F5344CB8AC3E}">
        <p14:creationId xmlns:p14="http://schemas.microsoft.com/office/powerpoint/2010/main" val="102646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lot of research in paper done on </a:t>
            </a:r>
            <a:r>
              <a:rPr lang="en-US" dirty="0">
                <a:solidFill>
                  <a:srgbClr val="FF0000"/>
                </a:solidFill>
              </a:rPr>
              <a:t>synchronization to support fault detection,… not much about fireflies exactly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Fireflies use coupled oscillation with synchronous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Non-visual examples of coupled oscillating systems with synchronous behavior: cardiac cells, grasshoppers, and clapping/cheering</a:t>
            </a:r>
          </a:p>
          <a:p>
            <a:r>
              <a:rPr lang="en-US" dirty="0"/>
              <a:t>But we want visual</a:t>
            </a:r>
          </a:p>
          <a:p>
            <a:r>
              <a:rPr lang="en-US" dirty="0"/>
              <a:t>Picture of large groups of tropical fireflies, river banks in southeast asia that spontaneously synchronize their flashes</a:t>
            </a:r>
          </a:p>
        </p:txBody>
      </p:sp>
      <p:sp>
        <p:nvSpPr>
          <p:cNvPr id="4" name="Slide Number Placeholder 3"/>
          <p:cNvSpPr>
            <a:spLocks noGrp="1"/>
          </p:cNvSpPr>
          <p:nvPr>
            <p:ph type="sldNum" sz="quarter" idx="10"/>
          </p:nvPr>
        </p:nvSpPr>
        <p:spPr/>
        <p:txBody>
          <a:bodyPr/>
          <a:lstStyle/>
          <a:p>
            <a:fld id="{33C3A97D-75BC-4A3C-A40F-B64782B8CAE6}" type="slidenum">
              <a:rPr lang="en-US" smtClean="0"/>
              <a:t>8</a:t>
            </a:fld>
            <a:endParaRPr lang="en-US" dirty="0"/>
          </a:p>
        </p:txBody>
      </p:sp>
    </p:spTree>
    <p:extLst>
      <p:ext uri="{BB962C8B-B14F-4D97-AF65-F5344CB8AC3E}">
        <p14:creationId xmlns:p14="http://schemas.microsoft.com/office/powerpoint/2010/main" val="3607287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Short periodic pulses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nearby oscillator observes a flash, increases activation by small amount, exceed threshold fires, resets activation to zero, cycles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research pulsed-coupled oscillators lead to self-synchronization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-Mirollo and Strogatz [40] showed that a population of fully connected pulse-coupled oscillators almost always evolve to all firing synchronously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-Lucarelli and Wang [41] showed even with subset interactions that groups will eventually sync</a:t>
            </a:r>
          </a:p>
        </p:txBody>
      </p:sp>
      <p:sp>
        <p:nvSpPr>
          <p:cNvPr id="4" name="Slide Number Placeholder 3"/>
          <p:cNvSpPr>
            <a:spLocks noGrp="1"/>
          </p:cNvSpPr>
          <p:nvPr>
            <p:ph type="sldNum" sz="quarter" idx="10"/>
          </p:nvPr>
        </p:nvSpPr>
        <p:spPr/>
        <p:txBody>
          <a:bodyPr/>
          <a:lstStyle/>
          <a:p>
            <a:fld id="{33C3A97D-75BC-4A3C-A40F-B64782B8CAE6}" type="slidenum">
              <a:rPr lang="en-US" smtClean="0"/>
              <a:t>9</a:t>
            </a:fld>
            <a:endParaRPr lang="en-US" dirty="0"/>
          </a:p>
        </p:txBody>
      </p:sp>
    </p:spTree>
    <p:extLst>
      <p:ext uri="{BB962C8B-B14F-4D97-AF65-F5344CB8AC3E}">
        <p14:creationId xmlns:p14="http://schemas.microsoft.com/office/powerpoint/2010/main" val="159397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Latency in robot control between sending signal and led flashes</a:t>
            </a:r>
          </a:p>
          <a:p>
            <a:r>
              <a:rPr lang="en-US" dirty="0"/>
              <a:t>Latency in camera image processing</a:t>
            </a:r>
          </a:p>
          <a:p>
            <a:r>
              <a:rPr lang="en-US" dirty="0"/>
              <a:t>Compensated by keeping LEDs flashing for 0.75s, so a robot can perceive a flash while flashing itself</a:t>
            </a:r>
          </a:p>
        </p:txBody>
      </p:sp>
      <p:sp>
        <p:nvSpPr>
          <p:cNvPr id="4" name="Slide Number Placeholder 3"/>
          <p:cNvSpPr>
            <a:spLocks noGrp="1"/>
          </p:cNvSpPr>
          <p:nvPr>
            <p:ph type="sldNum" sz="quarter" idx="10"/>
          </p:nvPr>
        </p:nvSpPr>
        <p:spPr/>
        <p:txBody>
          <a:bodyPr/>
          <a:lstStyle/>
          <a:p>
            <a:fld id="{33C3A97D-75BC-4A3C-A40F-B64782B8CAE6}" type="slidenum">
              <a:rPr lang="en-US" smtClean="0"/>
              <a:t>10</a:t>
            </a:fld>
            <a:endParaRPr lang="en-US" dirty="0"/>
          </a:p>
        </p:txBody>
      </p:sp>
    </p:spTree>
    <p:extLst>
      <p:ext uri="{BB962C8B-B14F-4D97-AF65-F5344CB8AC3E}">
        <p14:creationId xmlns:p14="http://schemas.microsoft.com/office/powerpoint/2010/main" val="1163036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D6C3-5F8A-45B4-A88C-587BCC63A6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CA9861-BE90-49A4-8331-E4C59F479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BAF561-F8DC-4990-B4A3-7CAABAD96B7F}"/>
              </a:ext>
            </a:extLst>
          </p:cNvPr>
          <p:cNvSpPr>
            <a:spLocks noGrp="1"/>
          </p:cNvSpPr>
          <p:nvPr>
            <p:ph type="dt" sz="half" idx="10"/>
          </p:nvPr>
        </p:nvSpPr>
        <p:spPr/>
        <p:txBody>
          <a:bodyPr/>
          <a:lstStyle/>
          <a:p>
            <a:fld id="{231EDD72-9AEA-4A74-859E-DE28389E4539}" type="datetimeFigureOut">
              <a:rPr lang="en-US" smtClean="0"/>
              <a:t>11/27/2017</a:t>
            </a:fld>
            <a:endParaRPr lang="en-US" dirty="0"/>
          </a:p>
        </p:txBody>
      </p:sp>
      <p:sp>
        <p:nvSpPr>
          <p:cNvPr id="5" name="Footer Placeholder 4">
            <a:extLst>
              <a:ext uri="{FF2B5EF4-FFF2-40B4-BE49-F238E27FC236}">
                <a16:creationId xmlns:a16="http://schemas.microsoft.com/office/drawing/2014/main" id="{8D6E07DF-301F-4254-A4FA-841F855CCF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7DB0C5-7400-489B-8031-875906507499}"/>
              </a:ext>
            </a:extLst>
          </p:cNvPr>
          <p:cNvSpPr>
            <a:spLocks noGrp="1"/>
          </p:cNvSpPr>
          <p:nvPr>
            <p:ph type="sldNum" sz="quarter" idx="12"/>
          </p:nvPr>
        </p:nvSpPr>
        <p:spPr/>
        <p:txBody>
          <a:bodyPr/>
          <a:lstStyle/>
          <a:p>
            <a:fld id="{C84BA780-03D7-41C3-9331-CEE591049C57}" type="slidenum">
              <a:rPr lang="en-US" smtClean="0"/>
              <a:t>‹#›</a:t>
            </a:fld>
            <a:endParaRPr lang="en-US" dirty="0"/>
          </a:p>
        </p:txBody>
      </p:sp>
    </p:spTree>
    <p:extLst>
      <p:ext uri="{BB962C8B-B14F-4D97-AF65-F5344CB8AC3E}">
        <p14:creationId xmlns:p14="http://schemas.microsoft.com/office/powerpoint/2010/main" val="239705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4BED-6832-434C-B438-CEF26E575C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895E8-1099-4EFB-A79E-EDBB8D4784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E7117-F5DA-4458-9705-8FD1BDA6408D}"/>
              </a:ext>
            </a:extLst>
          </p:cNvPr>
          <p:cNvSpPr>
            <a:spLocks noGrp="1"/>
          </p:cNvSpPr>
          <p:nvPr>
            <p:ph type="dt" sz="half" idx="10"/>
          </p:nvPr>
        </p:nvSpPr>
        <p:spPr/>
        <p:txBody>
          <a:bodyPr/>
          <a:lstStyle/>
          <a:p>
            <a:fld id="{231EDD72-9AEA-4A74-859E-DE28389E4539}" type="datetimeFigureOut">
              <a:rPr lang="en-US" smtClean="0"/>
              <a:t>11/27/2017</a:t>
            </a:fld>
            <a:endParaRPr lang="en-US" dirty="0"/>
          </a:p>
        </p:txBody>
      </p:sp>
      <p:sp>
        <p:nvSpPr>
          <p:cNvPr id="5" name="Footer Placeholder 4">
            <a:extLst>
              <a:ext uri="{FF2B5EF4-FFF2-40B4-BE49-F238E27FC236}">
                <a16:creationId xmlns:a16="http://schemas.microsoft.com/office/drawing/2014/main" id="{7ADCFE10-2E76-44A0-8619-93D73E138E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D82628-82AE-46FD-AA0F-CD7DF056EAF3}"/>
              </a:ext>
            </a:extLst>
          </p:cNvPr>
          <p:cNvSpPr>
            <a:spLocks noGrp="1"/>
          </p:cNvSpPr>
          <p:nvPr>
            <p:ph type="sldNum" sz="quarter" idx="12"/>
          </p:nvPr>
        </p:nvSpPr>
        <p:spPr/>
        <p:txBody>
          <a:bodyPr/>
          <a:lstStyle/>
          <a:p>
            <a:fld id="{C84BA780-03D7-41C3-9331-CEE591049C57}" type="slidenum">
              <a:rPr lang="en-US" smtClean="0"/>
              <a:t>‹#›</a:t>
            </a:fld>
            <a:endParaRPr lang="en-US" dirty="0"/>
          </a:p>
        </p:txBody>
      </p:sp>
    </p:spTree>
    <p:extLst>
      <p:ext uri="{BB962C8B-B14F-4D97-AF65-F5344CB8AC3E}">
        <p14:creationId xmlns:p14="http://schemas.microsoft.com/office/powerpoint/2010/main" val="259911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C9F4D0-4698-4A7C-B84E-18BE98687F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520367-8610-46D7-8671-7E36C9D8B1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1961F-774F-44D1-9E04-C8E1EB26D006}"/>
              </a:ext>
            </a:extLst>
          </p:cNvPr>
          <p:cNvSpPr>
            <a:spLocks noGrp="1"/>
          </p:cNvSpPr>
          <p:nvPr>
            <p:ph type="dt" sz="half" idx="10"/>
          </p:nvPr>
        </p:nvSpPr>
        <p:spPr/>
        <p:txBody>
          <a:bodyPr/>
          <a:lstStyle/>
          <a:p>
            <a:fld id="{231EDD72-9AEA-4A74-859E-DE28389E4539}" type="datetimeFigureOut">
              <a:rPr lang="en-US" smtClean="0"/>
              <a:t>11/27/2017</a:t>
            </a:fld>
            <a:endParaRPr lang="en-US" dirty="0"/>
          </a:p>
        </p:txBody>
      </p:sp>
      <p:sp>
        <p:nvSpPr>
          <p:cNvPr id="5" name="Footer Placeholder 4">
            <a:extLst>
              <a:ext uri="{FF2B5EF4-FFF2-40B4-BE49-F238E27FC236}">
                <a16:creationId xmlns:a16="http://schemas.microsoft.com/office/drawing/2014/main" id="{52C1EC56-A4FF-40DF-B937-D7EB31151B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DD5234-AD02-4ED7-86A2-788B5EF7BF7E}"/>
              </a:ext>
            </a:extLst>
          </p:cNvPr>
          <p:cNvSpPr>
            <a:spLocks noGrp="1"/>
          </p:cNvSpPr>
          <p:nvPr>
            <p:ph type="sldNum" sz="quarter" idx="12"/>
          </p:nvPr>
        </p:nvSpPr>
        <p:spPr/>
        <p:txBody>
          <a:bodyPr/>
          <a:lstStyle/>
          <a:p>
            <a:fld id="{C84BA780-03D7-41C3-9331-CEE591049C57}" type="slidenum">
              <a:rPr lang="en-US" smtClean="0"/>
              <a:t>‹#›</a:t>
            </a:fld>
            <a:endParaRPr lang="en-US" dirty="0"/>
          </a:p>
        </p:txBody>
      </p:sp>
    </p:spTree>
    <p:extLst>
      <p:ext uri="{BB962C8B-B14F-4D97-AF65-F5344CB8AC3E}">
        <p14:creationId xmlns:p14="http://schemas.microsoft.com/office/powerpoint/2010/main" val="311109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7525-5AB6-48F5-A20F-D78EC1691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EF666-46E4-47E6-AB5B-73268A19F3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92420-83E0-455F-A99B-6CB0DCC44D52}"/>
              </a:ext>
            </a:extLst>
          </p:cNvPr>
          <p:cNvSpPr>
            <a:spLocks noGrp="1"/>
          </p:cNvSpPr>
          <p:nvPr>
            <p:ph type="dt" sz="half" idx="10"/>
          </p:nvPr>
        </p:nvSpPr>
        <p:spPr/>
        <p:txBody>
          <a:bodyPr/>
          <a:lstStyle/>
          <a:p>
            <a:fld id="{231EDD72-9AEA-4A74-859E-DE28389E4539}" type="datetimeFigureOut">
              <a:rPr lang="en-US" smtClean="0"/>
              <a:t>11/27/2017</a:t>
            </a:fld>
            <a:endParaRPr lang="en-US" dirty="0"/>
          </a:p>
        </p:txBody>
      </p:sp>
      <p:sp>
        <p:nvSpPr>
          <p:cNvPr id="5" name="Footer Placeholder 4">
            <a:extLst>
              <a:ext uri="{FF2B5EF4-FFF2-40B4-BE49-F238E27FC236}">
                <a16:creationId xmlns:a16="http://schemas.microsoft.com/office/drawing/2014/main" id="{F04FE349-E53E-4323-9E0B-F9618F58C2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426F61-AD2A-4841-BE81-9002342FF5BE}"/>
              </a:ext>
            </a:extLst>
          </p:cNvPr>
          <p:cNvSpPr>
            <a:spLocks noGrp="1"/>
          </p:cNvSpPr>
          <p:nvPr>
            <p:ph type="sldNum" sz="quarter" idx="12"/>
          </p:nvPr>
        </p:nvSpPr>
        <p:spPr/>
        <p:txBody>
          <a:bodyPr/>
          <a:lstStyle/>
          <a:p>
            <a:fld id="{C84BA780-03D7-41C3-9331-CEE591049C57}" type="slidenum">
              <a:rPr lang="en-US" smtClean="0"/>
              <a:t>‹#›</a:t>
            </a:fld>
            <a:endParaRPr lang="en-US" dirty="0"/>
          </a:p>
        </p:txBody>
      </p:sp>
    </p:spTree>
    <p:extLst>
      <p:ext uri="{BB962C8B-B14F-4D97-AF65-F5344CB8AC3E}">
        <p14:creationId xmlns:p14="http://schemas.microsoft.com/office/powerpoint/2010/main" val="308235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3D14A-FA4D-4AB3-9026-6218CC676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97ACE0-EA30-46B2-AF2F-98C9CCFE1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F43303-28E3-4E6F-ACEE-E240D96F6D8B}"/>
              </a:ext>
            </a:extLst>
          </p:cNvPr>
          <p:cNvSpPr>
            <a:spLocks noGrp="1"/>
          </p:cNvSpPr>
          <p:nvPr>
            <p:ph type="dt" sz="half" idx="10"/>
          </p:nvPr>
        </p:nvSpPr>
        <p:spPr/>
        <p:txBody>
          <a:bodyPr/>
          <a:lstStyle/>
          <a:p>
            <a:fld id="{231EDD72-9AEA-4A74-859E-DE28389E4539}" type="datetimeFigureOut">
              <a:rPr lang="en-US" smtClean="0"/>
              <a:t>11/27/2017</a:t>
            </a:fld>
            <a:endParaRPr lang="en-US" dirty="0"/>
          </a:p>
        </p:txBody>
      </p:sp>
      <p:sp>
        <p:nvSpPr>
          <p:cNvPr id="5" name="Footer Placeholder 4">
            <a:extLst>
              <a:ext uri="{FF2B5EF4-FFF2-40B4-BE49-F238E27FC236}">
                <a16:creationId xmlns:a16="http://schemas.microsoft.com/office/drawing/2014/main" id="{91B73743-687D-40AD-B6EA-5CC6C59F0C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54450E-C9BD-471C-B1B0-97289CE9C83D}"/>
              </a:ext>
            </a:extLst>
          </p:cNvPr>
          <p:cNvSpPr>
            <a:spLocks noGrp="1"/>
          </p:cNvSpPr>
          <p:nvPr>
            <p:ph type="sldNum" sz="quarter" idx="12"/>
          </p:nvPr>
        </p:nvSpPr>
        <p:spPr/>
        <p:txBody>
          <a:bodyPr/>
          <a:lstStyle/>
          <a:p>
            <a:fld id="{C84BA780-03D7-41C3-9331-CEE591049C57}" type="slidenum">
              <a:rPr lang="en-US" smtClean="0"/>
              <a:t>‹#›</a:t>
            </a:fld>
            <a:endParaRPr lang="en-US" dirty="0"/>
          </a:p>
        </p:txBody>
      </p:sp>
    </p:spTree>
    <p:extLst>
      <p:ext uri="{BB962C8B-B14F-4D97-AF65-F5344CB8AC3E}">
        <p14:creationId xmlns:p14="http://schemas.microsoft.com/office/powerpoint/2010/main" val="429461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2861A-4AF4-4772-AC0A-9807DCCF1A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6CE090-A1D9-485B-8DAB-C372AF0E58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56829A-12D4-45D5-AE08-CC6C2C04BC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E4B0A4-DEBC-40C7-9080-1A78543CC61C}"/>
              </a:ext>
            </a:extLst>
          </p:cNvPr>
          <p:cNvSpPr>
            <a:spLocks noGrp="1"/>
          </p:cNvSpPr>
          <p:nvPr>
            <p:ph type="dt" sz="half" idx="10"/>
          </p:nvPr>
        </p:nvSpPr>
        <p:spPr/>
        <p:txBody>
          <a:bodyPr/>
          <a:lstStyle/>
          <a:p>
            <a:fld id="{231EDD72-9AEA-4A74-859E-DE28389E4539}" type="datetimeFigureOut">
              <a:rPr lang="en-US" smtClean="0"/>
              <a:t>11/27/2017</a:t>
            </a:fld>
            <a:endParaRPr lang="en-US" dirty="0"/>
          </a:p>
        </p:txBody>
      </p:sp>
      <p:sp>
        <p:nvSpPr>
          <p:cNvPr id="6" name="Footer Placeholder 5">
            <a:extLst>
              <a:ext uri="{FF2B5EF4-FFF2-40B4-BE49-F238E27FC236}">
                <a16:creationId xmlns:a16="http://schemas.microsoft.com/office/drawing/2014/main" id="{D3B1F752-FAB1-4286-BE27-EEAAA87673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EE5963-C848-4AC2-AB81-9BEB18209344}"/>
              </a:ext>
            </a:extLst>
          </p:cNvPr>
          <p:cNvSpPr>
            <a:spLocks noGrp="1"/>
          </p:cNvSpPr>
          <p:nvPr>
            <p:ph type="sldNum" sz="quarter" idx="12"/>
          </p:nvPr>
        </p:nvSpPr>
        <p:spPr/>
        <p:txBody>
          <a:bodyPr/>
          <a:lstStyle/>
          <a:p>
            <a:fld id="{C84BA780-03D7-41C3-9331-CEE591049C57}" type="slidenum">
              <a:rPr lang="en-US" smtClean="0"/>
              <a:t>‹#›</a:t>
            </a:fld>
            <a:endParaRPr lang="en-US" dirty="0"/>
          </a:p>
        </p:txBody>
      </p:sp>
    </p:spTree>
    <p:extLst>
      <p:ext uri="{BB962C8B-B14F-4D97-AF65-F5344CB8AC3E}">
        <p14:creationId xmlns:p14="http://schemas.microsoft.com/office/powerpoint/2010/main" val="4667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50F1-5B35-46D0-9703-DC9615AB6E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3ED64-661F-4800-ACD3-FF1B0DBB71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BA9189-2A48-41A3-B7AF-A3A01BA8E2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134535-8091-410C-9896-4457436C45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5C6012-3ED1-47ED-A1CB-205C1F102E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0D3213-F5D6-4A6E-94CA-6DD14DF9D2C7}"/>
              </a:ext>
            </a:extLst>
          </p:cNvPr>
          <p:cNvSpPr>
            <a:spLocks noGrp="1"/>
          </p:cNvSpPr>
          <p:nvPr>
            <p:ph type="dt" sz="half" idx="10"/>
          </p:nvPr>
        </p:nvSpPr>
        <p:spPr/>
        <p:txBody>
          <a:bodyPr/>
          <a:lstStyle/>
          <a:p>
            <a:fld id="{231EDD72-9AEA-4A74-859E-DE28389E4539}" type="datetimeFigureOut">
              <a:rPr lang="en-US" smtClean="0"/>
              <a:t>11/27/2017</a:t>
            </a:fld>
            <a:endParaRPr lang="en-US" dirty="0"/>
          </a:p>
        </p:txBody>
      </p:sp>
      <p:sp>
        <p:nvSpPr>
          <p:cNvPr id="8" name="Footer Placeholder 7">
            <a:extLst>
              <a:ext uri="{FF2B5EF4-FFF2-40B4-BE49-F238E27FC236}">
                <a16:creationId xmlns:a16="http://schemas.microsoft.com/office/drawing/2014/main" id="{48E0D616-E317-4763-92DE-7D7B0EADA7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48A196D-ADF7-4272-834F-277867B0760C}"/>
              </a:ext>
            </a:extLst>
          </p:cNvPr>
          <p:cNvSpPr>
            <a:spLocks noGrp="1"/>
          </p:cNvSpPr>
          <p:nvPr>
            <p:ph type="sldNum" sz="quarter" idx="12"/>
          </p:nvPr>
        </p:nvSpPr>
        <p:spPr/>
        <p:txBody>
          <a:bodyPr/>
          <a:lstStyle/>
          <a:p>
            <a:fld id="{C84BA780-03D7-41C3-9331-CEE591049C57}" type="slidenum">
              <a:rPr lang="en-US" smtClean="0"/>
              <a:t>‹#›</a:t>
            </a:fld>
            <a:endParaRPr lang="en-US" dirty="0"/>
          </a:p>
        </p:txBody>
      </p:sp>
    </p:spTree>
    <p:extLst>
      <p:ext uri="{BB962C8B-B14F-4D97-AF65-F5344CB8AC3E}">
        <p14:creationId xmlns:p14="http://schemas.microsoft.com/office/powerpoint/2010/main" val="246635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942E-96B4-4839-B0A5-9C37CD6852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E57143-A3EA-4A7B-8324-E58CD2B74221}"/>
              </a:ext>
            </a:extLst>
          </p:cNvPr>
          <p:cNvSpPr>
            <a:spLocks noGrp="1"/>
          </p:cNvSpPr>
          <p:nvPr>
            <p:ph type="dt" sz="half" idx="10"/>
          </p:nvPr>
        </p:nvSpPr>
        <p:spPr/>
        <p:txBody>
          <a:bodyPr/>
          <a:lstStyle/>
          <a:p>
            <a:fld id="{231EDD72-9AEA-4A74-859E-DE28389E4539}" type="datetimeFigureOut">
              <a:rPr lang="en-US" smtClean="0"/>
              <a:t>11/27/2017</a:t>
            </a:fld>
            <a:endParaRPr lang="en-US" dirty="0"/>
          </a:p>
        </p:txBody>
      </p:sp>
      <p:sp>
        <p:nvSpPr>
          <p:cNvPr id="4" name="Footer Placeholder 3">
            <a:extLst>
              <a:ext uri="{FF2B5EF4-FFF2-40B4-BE49-F238E27FC236}">
                <a16:creationId xmlns:a16="http://schemas.microsoft.com/office/drawing/2014/main" id="{A531D5DD-9AE8-41A6-BFD5-FBBC6B49463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C525F9-DE6B-4396-AB74-D3C2BA9EC59C}"/>
              </a:ext>
            </a:extLst>
          </p:cNvPr>
          <p:cNvSpPr>
            <a:spLocks noGrp="1"/>
          </p:cNvSpPr>
          <p:nvPr>
            <p:ph type="sldNum" sz="quarter" idx="12"/>
          </p:nvPr>
        </p:nvSpPr>
        <p:spPr/>
        <p:txBody>
          <a:bodyPr/>
          <a:lstStyle/>
          <a:p>
            <a:fld id="{C84BA780-03D7-41C3-9331-CEE591049C57}" type="slidenum">
              <a:rPr lang="en-US" smtClean="0"/>
              <a:t>‹#›</a:t>
            </a:fld>
            <a:endParaRPr lang="en-US" dirty="0"/>
          </a:p>
        </p:txBody>
      </p:sp>
    </p:spTree>
    <p:extLst>
      <p:ext uri="{BB962C8B-B14F-4D97-AF65-F5344CB8AC3E}">
        <p14:creationId xmlns:p14="http://schemas.microsoft.com/office/powerpoint/2010/main" val="108453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056A5-7282-43D4-8631-9C796A9C478E}"/>
              </a:ext>
            </a:extLst>
          </p:cNvPr>
          <p:cNvSpPr>
            <a:spLocks noGrp="1"/>
          </p:cNvSpPr>
          <p:nvPr>
            <p:ph type="dt" sz="half" idx="10"/>
          </p:nvPr>
        </p:nvSpPr>
        <p:spPr/>
        <p:txBody>
          <a:bodyPr/>
          <a:lstStyle/>
          <a:p>
            <a:fld id="{231EDD72-9AEA-4A74-859E-DE28389E4539}" type="datetimeFigureOut">
              <a:rPr lang="en-US" smtClean="0"/>
              <a:t>11/27/2017</a:t>
            </a:fld>
            <a:endParaRPr lang="en-US" dirty="0"/>
          </a:p>
        </p:txBody>
      </p:sp>
      <p:sp>
        <p:nvSpPr>
          <p:cNvPr id="3" name="Footer Placeholder 2">
            <a:extLst>
              <a:ext uri="{FF2B5EF4-FFF2-40B4-BE49-F238E27FC236}">
                <a16:creationId xmlns:a16="http://schemas.microsoft.com/office/drawing/2014/main" id="{8ACAD692-E72A-40DB-8F5C-868CE20B52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DA577E8-59A6-489C-9EF8-2AB39EE0A63C}"/>
              </a:ext>
            </a:extLst>
          </p:cNvPr>
          <p:cNvSpPr>
            <a:spLocks noGrp="1"/>
          </p:cNvSpPr>
          <p:nvPr>
            <p:ph type="sldNum" sz="quarter" idx="12"/>
          </p:nvPr>
        </p:nvSpPr>
        <p:spPr/>
        <p:txBody>
          <a:bodyPr/>
          <a:lstStyle/>
          <a:p>
            <a:fld id="{C84BA780-03D7-41C3-9331-CEE591049C57}" type="slidenum">
              <a:rPr lang="en-US" smtClean="0"/>
              <a:t>‹#›</a:t>
            </a:fld>
            <a:endParaRPr lang="en-US" dirty="0"/>
          </a:p>
        </p:txBody>
      </p:sp>
    </p:spTree>
    <p:extLst>
      <p:ext uri="{BB962C8B-B14F-4D97-AF65-F5344CB8AC3E}">
        <p14:creationId xmlns:p14="http://schemas.microsoft.com/office/powerpoint/2010/main" val="99124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F8F0-2B38-4871-9729-57417FCC6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69AB0-9E6A-4714-A6DA-1918C66F2C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2F7F4F-847B-4A40-808E-B088ABB11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1AB968-3C5F-49DF-BF5B-5A6EFDFDC87E}"/>
              </a:ext>
            </a:extLst>
          </p:cNvPr>
          <p:cNvSpPr>
            <a:spLocks noGrp="1"/>
          </p:cNvSpPr>
          <p:nvPr>
            <p:ph type="dt" sz="half" idx="10"/>
          </p:nvPr>
        </p:nvSpPr>
        <p:spPr/>
        <p:txBody>
          <a:bodyPr/>
          <a:lstStyle/>
          <a:p>
            <a:fld id="{231EDD72-9AEA-4A74-859E-DE28389E4539}" type="datetimeFigureOut">
              <a:rPr lang="en-US" smtClean="0"/>
              <a:t>11/27/2017</a:t>
            </a:fld>
            <a:endParaRPr lang="en-US" dirty="0"/>
          </a:p>
        </p:txBody>
      </p:sp>
      <p:sp>
        <p:nvSpPr>
          <p:cNvPr id="6" name="Footer Placeholder 5">
            <a:extLst>
              <a:ext uri="{FF2B5EF4-FFF2-40B4-BE49-F238E27FC236}">
                <a16:creationId xmlns:a16="http://schemas.microsoft.com/office/drawing/2014/main" id="{6919255B-D5BB-49F7-9F50-A1F4E6BAD7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8CA13F-1A74-4885-BD7F-948A7AA492DF}"/>
              </a:ext>
            </a:extLst>
          </p:cNvPr>
          <p:cNvSpPr>
            <a:spLocks noGrp="1"/>
          </p:cNvSpPr>
          <p:nvPr>
            <p:ph type="sldNum" sz="quarter" idx="12"/>
          </p:nvPr>
        </p:nvSpPr>
        <p:spPr/>
        <p:txBody>
          <a:bodyPr/>
          <a:lstStyle/>
          <a:p>
            <a:fld id="{C84BA780-03D7-41C3-9331-CEE591049C57}" type="slidenum">
              <a:rPr lang="en-US" smtClean="0"/>
              <a:t>‹#›</a:t>
            </a:fld>
            <a:endParaRPr lang="en-US" dirty="0"/>
          </a:p>
        </p:txBody>
      </p:sp>
    </p:spTree>
    <p:extLst>
      <p:ext uri="{BB962C8B-B14F-4D97-AF65-F5344CB8AC3E}">
        <p14:creationId xmlns:p14="http://schemas.microsoft.com/office/powerpoint/2010/main" val="396575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7F2C-8EB8-4619-8BE3-B1A28AC3C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7CF640-7859-46C6-A035-305103147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EDC3BB8-6ECA-4855-81BE-62176C5B20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B7D147-55A3-4DB0-8912-2E4919DDFCD2}"/>
              </a:ext>
            </a:extLst>
          </p:cNvPr>
          <p:cNvSpPr>
            <a:spLocks noGrp="1"/>
          </p:cNvSpPr>
          <p:nvPr>
            <p:ph type="dt" sz="half" idx="10"/>
          </p:nvPr>
        </p:nvSpPr>
        <p:spPr/>
        <p:txBody>
          <a:bodyPr/>
          <a:lstStyle/>
          <a:p>
            <a:fld id="{231EDD72-9AEA-4A74-859E-DE28389E4539}" type="datetimeFigureOut">
              <a:rPr lang="en-US" smtClean="0"/>
              <a:t>11/27/2017</a:t>
            </a:fld>
            <a:endParaRPr lang="en-US" dirty="0"/>
          </a:p>
        </p:txBody>
      </p:sp>
      <p:sp>
        <p:nvSpPr>
          <p:cNvPr id="6" name="Footer Placeholder 5">
            <a:extLst>
              <a:ext uri="{FF2B5EF4-FFF2-40B4-BE49-F238E27FC236}">
                <a16:creationId xmlns:a16="http://schemas.microsoft.com/office/drawing/2014/main" id="{C165BD24-E096-40D8-A072-6E2DE5E70B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C1694F-8ED3-4646-8B7F-6D6A28A6ED13}"/>
              </a:ext>
            </a:extLst>
          </p:cNvPr>
          <p:cNvSpPr>
            <a:spLocks noGrp="1"/>
          </p:cNvSpPr>
          <p:nvPr>
            <p:ph type="sldNum" sz="quarter" idx="12"/>
          </p:nvPr>
        </p:nvSpPr>
        <p:spPr/>
        <p:txBody>
          <a:bodyPr/>
          <a:lstStyle/>
          <a:p>
            <a:fld id="{C84BA780-03D7-41C3-9331-CEE591049C57}" type="slidenum">
              <a:rPr lang="en-US" smtClean="0"/>
              <a:t>‹#›</a:t>
            </a:fld>
            <a:endParaRPr lang="en-US" dirty="0"/>
          </a:p>
        </p:txBody>
      </p:sp>
    </p:spTree>
    <p:extLst>
      <p:ext uri="{BB962C8B-B14F-4D97-AF65-F5344CB8AC3E}">
        <p14:creationId xmlns:p14="http://schemas.microsoft.com/office/powerpoint/2010/main" val="329246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E9296D-5762-4AD2-8212-E178B0FD82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D4355B-F3F7-466F-AB75-8628881896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E7A0A-8CF0-45E8-AD25-C5E880E2C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EDD72-9AEA-4A74-859E-DE28389E4539}" type="datetimeFigureOut">
              <a:rPr lang="en-US" smtClean="0"/>
              <a:t>11/27/2017</a:t>
            </a:fld>
            <a:endParaRPr lang="en-US" dirty="0"/>
          </a:p>
        </p:txBody>
      </p:sp>
      <p:sp>
        <p:nvSpPr>
          <p:cNvPr id="5" name="Footer Placeholder 4">
            <a:extLst>
              <a:ext uri="{FF2B5EF4-FFF2-40B4-BE49-F238E27FC236}">
                <a16:creationId xmlns:a16="http://schemas.microsoft.com/office/drawing/2014/main" id="{F3ACD1E6-D68A-475D-B41D-7EA4A4142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00C84B5-1E4E-4E8A-A092-4F7D2FA57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BA780-03D7-41C3-9331-CEE591049C57}" type="slidenum">
              <a:rPr lang="en-US" smtClean="0"/>
              <a:t>‹#›</a:t>
            </a:fld>
            <a:endParaRPr lang="en-US" dirty="0"/>
          </a:p>
        </p:txBody>
      </p:sp>
    </p:spTree>
    <p:extLst>
      <p:ext uri="{BB962C8B-B14F-4D97-AF65-F5344CB8AC3E}">
        <p14:creationId xmlns:p14="http://schemas.microsoft.com/office/powerpoint/2010/main" val="386806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F311-FA60-4F7A-B398-A7FA9EEA8D48}"/>
              </a:ext>
            </a:extLst>
          </p:cNvPr>
          <p:cNvSpPr>
            <a:spLocks noGrp="1"/>
          </p:cNvSpPr>
          <p:nvPr>
            <p:ph type="ctrTitle"/>
          </p:nvPr>
        </p:nvSpPr>
        <p:spPr>
          <a:xfrm>
            <a:off x="558800" y="1122363"/>
            <a:ext cx="10947400" cy="2387600"/>
          </a:xfrm>
        </p:spPr>
        <p:txBody>
          <a:bodyPr>
            <a:normAutofit/>
          </a:bodyPr>
          <a:lstStyle/>
          <a:p>
            <a:r>
              <a:rPr lang="en-US" dirty="0"/>
              <a:t>Review of “From Fireflies to Fault-Tolerant Swarms of Robots” </a:t>
            </a:r>
            <a:r>
              <a:rPr lang="en-US" sz="3600" dirty="0"/>
              <a:t>by Christensen, O’Grady, Dorigo</a:t>
            </a:r>
          </a:p>
        </p:txBody>
      </p:sp>
      <p:sp>
        <p:nvSpPr>
          <p:cNvPr id="3" name="Subtitle 2">
            <a:extLst>
              <a:ext uri="{FF2B5EF4-FFF2-40B4-BE49-F238E27FC236}">
                <a16:creationId xmlns:a16="http://schemas.microsoft.com/office/drawing/2014/main" id="{5FB7A490-E3C4-4E19-8412-B3CDE73E5CD8}"/>
              </a:ext>
            </a:extLst>
          </p:cNvPr>
          <p:cNvSpPr>
            <a:spLocks noGrp="1"/>
          </p:cNvSpPr>
          <p:nvPr>
            <p:ph type="subTitle" idx="1"/>
          </p:nvPr>
        </p:nvSpPr>
        <p:spPr>
          <a:xfrm>
            <a:off x="1524000" y="4965474"/>
            <a:ext cx="9144000" cy="1655762"/>
          </a:xfrm>
        </p:spPr>
        <p:txBody>
          <a:bodyPr>
            <a:normAutofit/>
          </a:bodyPr>
          <a:lstStyle/>
          <a:p>
            <a:r>
              <a:rPr lang="en-US" sz="4000" dirty="0"/>
              <a:t>Presented by Akil Andrews</a:t>
            </a:r>
          </a:p>
        </p:txBody>
      </p:sp>
    </p:spTree>
    <p:extLst>
      <p:ext uri="{BB962C8B-B14F-4D97-AF65-F5344CB8AC3E}">
        <p14:creationId xmlns:p14="http://schemas.microsoft.com/office/powerpoint/2010/main" val="270655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231E-942E-45B7-87F4-1C69E47106E8}"/>
              </a:ext>
            </a:extLst>
          </p:cNvPr>
          <p:cNvSpPr>
            <a:spLocks noGrp="1"/>
          </p:cNvSpPr>
          <p:nvPr>
            <p:ph type="title"/>
          </p:nvPr>
        </p:nvSpPr>
        <p:spPr/>
        <p:txBody>
          <a:bodyPr>
            <a:noAutofit/>
          </a:bodyPr>
          <a:lstStyle/>
          <a:p>
            <a:pPr algn="ctr"/>
            <a:r>
              <a:rPr lang="en-US" sz="5400" dirty="0"/>
              <a:t>Robot Synchronization – Physical and Simulation</a:t>
            </a:r>
          </a:p>
        </p:txBody>
      </p:sp>
      <p:sp>
        <p:nvSpPr>
          <p:cNvPr id="3" name="Content Placeholder 2">
            <a:extLst>
              <a:ext uri="{FF2B5EF4-FFF2-40B4-BE49-F238E27FC236}">
                <a16:creationId xmlns:a16="http://schemas.microsoft.com/office/drawing/2014/main" id="{C9C7CD70-6743-4B58-A850-14A174DCE003}"/>
              </a:ext>
            </a:extLst>
          </p:cNvPr>
          <p:cNvSpPr>
            <a:spLocks noGrp="1"/>
          </p:cNvSpPr>
          <p:nvPr>
            <p:ph idx="1"/>
          </p:nvPr>
        </p:nvSpPr>
        <p:spPr>
          <a:xfrm>
            <a:off x="838200" y="1825625"/>
            <a:ext cx="7099300" cy="4351338"/>
          </a:xfrm>
        </p:spPr>
        <p:txBody>
          <a:bodyPr>
            <a:noAutofit/>
          </a:bodyPr>
          <a:lstStyle/>
          <a:p>
            <a:r>
              <a:rPr lang="en-US" sz="3200" dirty="0"/>
              <a:t>When activated robot flashes red LEDs</a:t>
            </a:r>
          </a:p>
          <a:p>
            <a:r>
              <a:rPr lang="en-US" sz="3200" dirty="0"/>
              <a:t>When neighbor robots detect they increment activation</a:t>
            </a:r>
          </a:p>
          <a:p>
            <a:r>
              <a:rPr lang="en-US" sz="3200" dirty="0"/>
              <a:t>To handle the discrete behavior of sense-think-act use a discrete model with piece-wise linear dynamics</a:t>
            </a:r>
          </a:p>
          <a:p>
            <a:r>
              <a:rPr lang="en-US" sz="3200" dirty="0"/>
              <a:t>Time between flashes of an isolated robot = 15s</a:t>
            </a:r>
          </a:p>
          <a:p>
            <a:r>
              <a:rPr lang="en-US" sz="3200" dirty="0"/>
              <a:t>Synchronization defined as all activations within 1/15s</a:t>
            </a:r>
          </a:p>
        </p:txBody>
      </p:sp>
      <p:pic>
        <p:nvPicPr>
          <p:cNvPr id="4" name="Picture 3">
            <a:extLst>
              <a:ext uri="{FF2B5EF4-FFF2-40B4-BE49-F238E27FC236}">
                <a16:creationId xmlns:a16="http://schemas.microsoft.com/office/drawing/2014/main" id="{63B8A276-D631-4A7C-8FFA-00250E708032}"/>
              </a:ext>
            </a:extLst>
          </p:cNvPr>
          <p:cNvPicPr>
            <a:picLocks noChangeAspect="1"/>
          </p:cNvPicPr>
          <p:nvPr/>
        </p:nvPicPr>
        <p:blipFill rotWithShape="1">
          <a:blip r:embed="rId3">
            <a:extLst>
              <a:ext uri="{28A0092B-C50C-407E-A947-70E740481C1C}">
                <a14:useLocalDpi xmlns:a14="http://schemas.microsoft.com/office/drawing/2010/main" val="0"/>
              </a:ext>
            </a:extLst>
          </a:blip>
          <a:srcRect l="9479" t="20741" r="59792" b="17593"/>
          <a:stretch/>
        </p:blipFill>
        <p:spPr>
          <a:xfrm>
            <a:off x="8153400" y="1690688"/>
            <a:ext cx="3746500" cy="4229100"/>
          </a:xfrm>
          <a:prstGeom prst="rect">
            <a:avLst/>
          </a:prstGeom>
        </p:spPr>
      </p:pic>
    </p:spTree>
    <p:extLst>
      <p:ext uri="{BB962C8B-B14F-4D97-AF65-F5344CB8AC3E}">
        <p14:creationId xmlns:p14="http://schemas.microsoft.com/office/powerpoint/2010/main" val="384112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231E-942E-45B7-87F4-1C69E47106E8}"/>
              </a:ext>
            </a:extLst>
          </p:cNvPr>
          <p:cNvSpPr>
            <a:spLocks noGrp="1"/>
          </p:cNvSpPr>
          <p:nvPr>
            <p:ph type="title"/>
          </p:nvPr>
        </p:nvSpPr>
        <p:spPr/>
        <p:txBody>
          <a:bodyPr>
            <a:noAutofit/>
          </a:bodyPr>
          <a:lstStyle/>
          <a:p>
            <a:pPr algn="ctr"/>
            <a:r>
              <a:rPr lang="en-US" sz="5400" dirty="0"/>
              <a:t>Robot Synchronization – Simulation</a:t>
            </a:r>
          </a:p>
        </p:txBody>
      </p:sp>
      <p:sp>
        <p:nvSpPr>
          <p:cNvPr id="3" name="Content Placeholder 2">
            <a:extLst>
              <a:ext uri="{FF2B5EF4-FFF2-40B4-BE49-F238E27FC236}">
                <a16:creationId xmlns:a16="http://schemas.microsoft.com/office/drawing/2014/main" id="{C9C7CD70-6743-4B58-A850-14A174DCE003}"/>
              </a:ext>
            </a:extLst>
          </p:cNvPr>
          <p:cNvSpPr>
            <a:spLocks noGrp="1"/>
          </p:cNvSpPr>
          <p:nvPr>
            <p:ph idx="1"/>
          </p:nvPr>
        </p:nvSpPr>
        <p:spPr/>
        <p:txBody>
          <a:bodyPr>
            <a:normAutofit/>
          </a:bodyPr>
          <a:lstStyle/>
          <a:p>
            <a:r>
              <a:rPr lang="en-US" sz="3600" dirty="0"/>
              <a:t>Experiments limited to two pattern of movement:</a:t>
            </a:r>
          </a:p>
          <a:p>
            <a:pPr lvl="1"/>
            <a:r>
              <a:rPr lang="en-US" sz="3600" dirty="0"/>
              <a:t>Random walk</a:t>
            </a:r>
          </a:p>
          <a:p>
            <a:pPr lvl="1"/>
            <a:r>
              <a:rPr lang="en-US" sz="3600" dirty="0"/>
              <a:t>Static position</a:t>
            </a:r>
          </a:p>
          <a:p>
            <a:r>
              <a:rPr lang="en-US" sz="3600" dirty="0"/>
              <a:t>Both start with random positions and orientations</a:t>
            </a:r>
          </a:p>
        </p:txBody>
      </p:sp>
    </p:spTree>
    <p:extLst>
      <p:ext uri="{BB962C8B-B14F-4D97-AF65-F5344CB8AC3E}">
        <p14:creationId xmlns:p14="http://schemas.microsoft.com/office/powerpoint/2010/main" val="285541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231E-942E-45B7-87F4-1C69E47106E8}"/>
              </a:ext>
            </a:extLst>
          </p:cNvPr>
          <p:cNvSpPr>
            <a:spLocks noGrp="1"/>
          </p:cNvSpPr>
          <p:nvPr>
            <p:ph type="title"/>
          </p:nvPr>
        </p:nvSpPr>
        <p:spPr>
          <a:xfrm>
            <a:off x="838200" y="0"/>
            <a:ext cx="10515600" cy="1325563"/>
          </a:xfrm>
        </p:spPr>
        <p:txBody>
          <a:bodyPr>
            <a:noAutofit/>
          </a:bodyPr>
          <a:lstStyle/>
          <a:p>
            <a:pPr algn="ctr"/>
            <a:r>
              <a:rPr lang="en-US" sz="4800" dirty="0"/>
              <a:t>Robot Synchronization – Simulation cont’d</a:t>
            </a:r>
          </a:p>
        </p:txBody>
      </p:sp>
      <p:pic>
        <p:nvPicPr>
          <p:cNvPr id="4" name="Picture 3">
            <a:extLst>
              <a:ext uri="{FF2B5EF4-FFF2-40B4-BE49-F238E27FC236}">
                <a16:creationId xmlns:a16="http://schemas.microsoft.com/office/drawing/2014/main" id="{26D68235-7FE5-4936-8016-DF15528431C5}"/>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18698" r="18438" b="41297"/>
          <a:stretch/>
        </p:blipFill>
        <p:spPr>
          <a:xfrm>
            <a:off x="2374900" y="1325562"/>
            <a:ext cx="7759700" cy="5532437"/>
          </a:xfrm>
          <a:prstGeom prst="rect">
            <a:avLst/>
          </a:prstGeom>
        </p:spPr>
      </p:pic>
    </p:spTree>
    <p:extLst>
      <p:ext uri="{BB962C8B-B14F-4D97-AF65-F5344CB8AC3E}">
        <p14:creationId xmlns:p14="http://schemas.microsoft.com/office/powerpoint/2010/main" val="3546659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231E-942E-45B7-87F4-1C69E47106E8}"/>
              </a:ext>
            </a:extLst>
          </p:cNvPr>
          <p:cNvSpPr>
            <a:spLocks noGrp="1"/>
          </p:cNvSpPr>
          <p:nvPr>
            <p:ph type="title"/>
          </p:nvPr>
        </p:nvSpPr>
        <p:spPr>
          <a:xfrm>
            <a:off x="838200" y="0"/>
            <a:ext cx="10515600" cy="1325563"/>
          </a:xfrm>
        </p:spPr>
        <p:txBody>
          <a:bodyPr>
            <a:noAutofit/>
          </a:bodyPr>
          <a:lstStyle/>
          <a:p>
            <a:pPr algn="ctr"/>
            <a:r>
              <a:rPr lang="en-US" sz="4800" dirty="0"/>
              <a:t>Robot Synchronization – Simulation cont’d</a:t>
            </a:r>
          </a:p>
        </p:txBody>
      </p:sp>
      <p:pic>
        <p:nvPicPr>
          <p:cNvPr id="7" name="Picture 6">
            <a:extLst>
              <a:ext uri="{FF2B5EF4-FFF2-40B4-BE49-F238E27FC236}">
                <a16:creationId xmlns:a16="http://schemas.microsoft.com/office/drawing/2014/main" id="{9C2F4309-1966-4103-B062-73312B1E71CB}"/>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20000" r="18021" b="38889"/>
          <a:stretch/>
        </p:blipFill>
        <p:spPr>
          <a:xfrm>
            <a:off x="1790700" y="833484"/>
            <a:ext cx="8331200" cy="6024516"/>
          </a:xfrm>
          <a:prstGeom prst="rect">
            <a:avLst/>
          </a:prstGeom>
        </p:spPr>
      </p:pic>
    </p:spTree>
    <p:extLst>
      <p:ext uri="{BB962C8B-B14F-4D97-AF65-F5344CB8AC3E}">
        <p14:creationId xmlns:p14="http://schemas.microsoft.com/office/powerpoint/2010/main" val="129409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231E-942E-45B7-87F4-1C69E47106E8}"/>
              </a:ext>
            </a:extLst>
          </p:cNvPr>
          <p:cNvSpPr>
            <a:spLocks noGrp="1"/>
          </p:cNvSpPr>
          <p:nvPr>
            <p:ph type="title"/>
          </p:nvPr>
        </p:nvSpPr>
        <p:spPr>
          <a:xfrm>
            <a:off x="838200" y="0"/>
            <a:ext cx="10515600" cy="1325563"/>
          </a:xfrm>
        </p:spPr>
        <p:txBody>
          <a:bodyPr>
            <a:noAutofit/>
          </a:bodyPr>
          <a:lstStyle/>
          <a:p>
            <a:pPr algn="ctr"/>
            <a:r>
              <a:rPr lang="en-US" sz="4800" dirty="0"/>
              <a:t>Robot Synchronization – Simulation cont’d</a:t>
            </a:r>
          </a:p>
        </p:txBody>
      </p:sp>
      <p:pic>
        <p:nvPicPr>
          <p:cNvPr id="4" name="Picture 3">
            <a:extLst>
              <a:ext uri="{FF2B5EF4-FFF2-40B4-BE49-F238E27FC236}">
                <a16:creationId xmlns:a16="http://schemas.microsoft.com/office/drawing/2014/main" id="{9C967381-141A-468A-9065-565F67014B90}"/>
              </a:ext>
            </a:extLst>
          </p:cNvPr>
          <p:cNvPicPr>
            <a:picLocks noChangeAspect="1"/>
          </p:cNvPicPr>
          <p:nvPr/>
        </p:nvPicPr>
        <p:blipFill rotWithShape="1">
          <a:blip r:embed="rId3">
            <a:extLst>
              <a:ext uri="{28A0092B-C50C-407E-A947-70E740481C1C}">
                <a14:useLocalDpi xmlns:a14="http://schemas.microsoft.com/office/drawing/2010/main" val="0"/>
              </a:ext>
            </a:extLst>
          </a:blip>
          <a:srcRect l="18229" t="19329" r="50000" b="40370"/>
          <a:stretch/>
        </p:blipFill>
        <p:spPr>
          <a:xfrm>
            <a:off x="2073434" y="927100"/>
            <a:ext cx="7781766" cy="5552480"/>
          </a:xfrm>
          <a:prstGeom prst="rect">
            <a:avLst/>
          </a:prstGeom>
        </p:spPr>
      </p:pic>
    </p:spTree>
    <p:extLst>
      <p:ext uri="{BB962C8B-B14F-4D97-AF65-F5344CB8AC3E}">
        <p14:creationId xmlns:p14="http://schemas.microsoft.com/office/powerpoint/2010/main" val="3521366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231E-942E-45B7-87F4-1C69E47106E8}"/>
              </a:ext>
            </a:extLst>
          </p:cNvPr>
          <p:cNvSpPr>
            <a:spLocks noGrp="1"/>
          </p:cNvSpPr>
          <p:nvPr>
            <p:ph type="title"/>
          </p:nvPr>
        </p:nvSpPr>
        <p:spPr>
          <a:xfrm>
            <a:off x="838200" y="0"/>
            <a:ext cx="10515600" cy="1325563"/>
          </a:xfrm>
        </p:spPr>
        <p:txBody>
          <a:bodyPr>
            <a:noAutofit/>
          </a:bodyPr>
          <a:lstStyle/>
          <a:p>
            <a:pPr algn="ctr"/>
            <a:r>
              <a:rPr lang="en-US" sz="4800" dirty="0"/>
              <a:t>Robot Synchronization – Simulation cont’d</a:t>
            </a:r>
          </a:p>
        </p:txBody>
      </p:sp>
      <p:pic>
        <p:nvPicPr>
          <p:cNvPr id="5" name="Picture 4">
            <a:extLst>
              <a:ext uri="{FF2B5EF4-FFF2-40B4-BE49-F238E27FC236}">
                <a16:creationId xmlns:a16="http://schemas.microsoft.com/office/drawing/2014/main" id="{4AE80D71-5887-4B02-852E-AB9473B9B747}"/>
              </a:ext>
            </a:extLst>
          </p:cNvPr>
          <p:cNvPicPr>
            <a:picLocks noChangeAspect="1"/>
          </p:cNvPicPr>
          <p:nvPr/>
        </p:nvPicPr>
        <p:blipFill rotWithShape="1">
          <a:blip r:embed="rId3">
            <a:extLst>
              <a:ext uri="{28A0092B-C50C-407E-A947-70E740481C1C}">
                <a14:useLocalDpi xmlns:a14="http://schemas.microsoft.com/office/drawing/2010/main" val="0"/>
              </a:ext>
            </a:extLst>
          </a:blip>
          <a:srcRect l="18229" t="23704" r="50938" b="20185"/>
          <a:stretch/>
        </p:blipFill>
        <p:spPr>
          <a:xfrm>
            <a:off x="2971800" y="901700"/>
            <a:ext cx="5702300" cy="5837152"/>
          </a:xfrm>
          <a:prstGeom prst="rect">
            <a:avLst/>
          </a:prstGeom>
        </p:spPr>
      </p:pic>
    </p:spTree>
    <p:extLst>
      <p:ext uri="{BB962C8B-B14F-4D97-AF65-F5344CB8AC3E}">
        <p14:creationId xmlns:p14="http://schemas.microsoft.com/office/powerpoint/2010/main" val="2186149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231E-942E-45B7-87F4-1C69E47106E8}"/>
              </a:ext>
            </a:extLst>
          </p:cNvPr>
          <p:cNvSpPr>
            <a:spLocks noGrp="1"/>
          </p:cNvSpPr>
          <p:nvPr>
            <p:ph type="title"/>
          </p:nvPr>
        </p:nvSpPr>
        <p:spPr>
          <a:xfrm>
            <a:off x="838200" y="0"/>
            <a:ext cx="10515600" cy="1325563"/>
          </a:xfrm>
        </p:spPr>
        <p:txBody>
          <a:bodyPr>
            <a:noAutofit/>
          </a:bodyPr>
          <a:lstStyle/>
          <a:p>
            <a:pPr algn="ctr"/>
            <a:r>
              <a:rPr lang="en-US" sz="4800" dirty="0"/>
              <a:t>Robot Synchronization – Simulation cont’d</a:t>
            </a:r>
          </a:p>
        </p:txBody>
      </p:sp>
      <p:pic>
        <p:nvPicPr>
          <p:cNvPr id="4" name="Picture 3">
            <a:extLst>
              <a:ext uri="{FF2B5EF4-FFF2-40B4-BE49-F238E27FC236}">
                <a16:creationId xmlns:a16="http://schemas.microsoft.com/office/drawing/2014/main" id="{EE837F3E-819E-42A5-A832-19936E1BD442}"/>
              </a:ext>
            </a:extLst>
          </p:cNvPr>
          <p:cNvPicPr>
            <a:picLocks noChangeAspect="1"/>
          </p:cNvPicPr>
          <p:nvPr/>
        </p:nvPicPr>
        <p:blipFill rotWithShape="1">
          <a:blip r:embed="rId3">
            <a:extLst>
              <a:ext uri="{28A0092B-C50C-407E-A947-70E740481C1C}">
                <a14:useLocalDpi xmlns:a14="http://schemas.microsoft.com/office/drawing/2010/main" val="0"/>
              </a:ext>
            </a:extLst>
          </a:blip>
          <a:srcRect l="22708" t="32593" r="55521" b="29444"/>
          <a:stretch/>
        </p:blipFill>
        <p:spPr>
          <a:xfrm>
            <a:off x="2730500" y="953411"/>
            <a:ext cx="6019800" cy="5904589"/>
          </a:xfrm>
          <a:prstGeom prst="rect">
            <a:avLst/>
          </a:prstGeom>
        </p:spPr>
      </p:pic>
    </p:spTree>
    <p:extLst>
      <p:ext uri="{BB962C8B-B14F-4D97-AF65-F5344CB8AC3E}">
        <p14:creationId xmlns:p14="http://schemas.microsoft.com/office/powerpoint/2010/main" val="100871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231E-942E-45B7-87F4-1C69E47106E8}"/>
              </a:ext>
            </a:extLst>
          </p:cNvPr>
          <p:cNvSpPr>
            <a:spLocks noGrp="1"/>
          </p:cNvSpPr>
          <p:nvPr>
            <p:ph type="title"/>
          </p:nvPr>
        </p:nvSpPr>
        <p:spPr/>
        <p:txBody>
          <a:bodyPr>
            <a:noAutofit/>
          </a:bodyPr>
          <a:lstStyle/>
          <a:p>
            <a:pPr algn="ctr"/>
            <a:r>
              <a:rPr lang="en-US" sz="5400" dirty="0"/>
              <a:t>Robot Synchronization – Physical</a:t>
            </a:r>
          </a:p>
        </p:txBody>
      </p:sp>
      <p:sp>
        <p:nvSpPr>
          <p:cNvPr id="3" name="Content Placeholder 2">
            <a:extLst>
              <a:ext uri="{FF2B5EF4-FFF2-40B4-BE49-F238E27FC236}">
                <a16:creationId xmlns:a16="http://schemas.microsoft.com/office/drawing/2014/main" id="{C9C7CD70-6743-4B58-A850-14A174DCE003}"/>
              </a:ext>
            </a:extLst>
          </p:cNvPr>
          <p:cNvSpPr>
            <a:spLocks noGrp="1"/>
          </p:cNvSpPr>
          <p:nvPr>
            <p:ph idx="1"/>
          </p:nvPr>
        </p:nvSpPr>
        <p:spPr>
          <a:xfrm>
            <a:off x="838200" y="1825625"/>
            <a:ext cx="10515600" cy="2505075"/>
          </a:xfrm>
        </p:spPr>
        <p:txBody>
          <a:bodyPr>
            <a:normAutofit/>
          </a:bodyPr>
          <a:lstStyle/>
          <a:p>
            <a:r>
              <a:rPr lang="en-US" dirty="0"/>
              <a:t>10 physical robots</a:t>
            </a:r>
          </a:p>
          <a:p>
            <a:r>
              <a:rPr lang="en-US" dirty="0"/>
              <a:t>4 robots/m^2</a:t>
            </a:r>
          </a:p>
          <a:p>
            <a:r>
              <a:rPr lang="en-US" dirty="0"/>
              <a:t>Assigned random initial activations</a:t>
            </a:r>
          </a:p>
          <a:p>
            <a:r>
              <a:rPr lang="en-US" dirty="0"/>
              <a:t>10 trials</a:t>
            </a:r>
          </a:p>
        </p:txBody>
      </p:sp>
      <p:pic>
        <p:nvPicPr>
          <p:cNvPr id="5" name="Picture 4">
            <a:extLst>
              <a:ext uri="{FF2B5EF4-FFF2-40B4-BE49-F238E27FC236}">
                <a16:creationId xmlns:a16="http://schemas.microsoft.com/office/drawing/2014/main" id="{D7CA024B-C9C5-453A-BC25-7031476FC5E1}"/>
              </a:ext>
            </a:extLst>
          </p:cNvPr>
          <p:cNvPicPr>
            <a:picLocks noChangeAspect="1"/>
          </p:cNvPicPr>
          <p:nvPr/>
        </p:nvPicPr>
        <p:blipFill rotWithShape="1">
          <a:blip r:embed="rId3">
            <a:extLst>
              <a:ext uri="{28A0092B-C50C-407E-A947-70E740481C1C}">
                <a14:useLocalDpi xmlns:a14="http://schemas.microsoft.com/office/drawing/2010/main" val="0"/>
              </a:ext>
            </a:extLst>
          </a:blip>
          <a:srcRect l="50937" t="23078" r="20730" b="57593"/>
          <a:stretch/>
        </p:blipFill>
        <p:spPr>
          <a:xfrm>
            <a:off x="3167811" y="3517900"/>
            <a:ext cx="8185989" cy="3141226"/>
          </a:xfrm>
          <a:prstGeom prst="rect">
            <a:avLst/>
          </a:prstGeom>
        </p:spPr>
      </p:pic>
    </p:spTree>
    <p:extLst>
      <p:ext uri="{BB962C8B-B14F-4D97-AF65-F5344CB8AC3E}">
        <p14:creationId xmlns:p14="http://schemas.microsoft.com/office/powerpoint/2010/main" val="2506907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4844-27B9-4844-8A72-F32719EC2C52}"/>
              </a:ext>
            </a:extLst>
          </p:cNvPr>
          <p:cNvSpPr>
            <a:spLocks noGrp="1"/>
          </p:cNvSpPr>
          <p:nvPr>
            <p:ph type="title"/>
          </p:nvPr>
        </p:nvSpPr>
        <p:spPr/>
        <p:txBody>
          <a:bodyPr>
            <a:noAutofit/>
          </a:bodyPr>
          <a:lstStyle/>
          <a:p>
            <a:pPr algn="ctr"/>
            <a:r>
              <a:rPr lang="en-US" sz="5400" dirty="0"/>
              <a:t>Fault Detection</a:t>
            </a:r>
          </a:p>
        </p:txBody>
      </p:sp>
      <p:sp>
        <p:nvSpPr>
          <p:cNvPr id="3" name="Content Placeholder 2">
            <a:extLst>
              <a:ext uri="{FF2B5EF4-FFF2-40B4-BE49-F238E27FC236}">
                <a16:creationId xmlns:a16="http://schemas.microsoft.com/office/drawing/2014/main" id="{D7D43EE0-2674-44C7-9E56-EB38C76C9C04}"/>
              </a:ext>
            </a:extLst>
          </p:cNvPr>
          <p:cNvSpPr>
            <a:spLocks noGrp="1"/>
          </p:cNvSpPr>
          <p:nvPr>
            <p:ph idx="1"/>
          </p:nvPr>
        </p:nvSpPr>
        <p:spPr/>
        <p:txBody>
          <a:bodyPr>
            <a:normAutofit/>
          </a:bodyPr>
          <a:lstStyle/>
          <a:p>
            <a:r>
              <a:rPr lang="en-US" sz="3600" dirty="0"/>
              <a:t>Swarms can use synchronization for exogenous fault detection</a:t>
            </a:r>
          </a:p>
          <a:p>
            <a:r>
              <a:rPr lang="en-US" sz="3600" dirty="0"/>
              <a:t>Self reporting</a:t>
            </a:r>
          </a:p>
          <a:p>
            <a:r>
              <a:rPr lang="en-US" sz="3600" dirty="0"/>
              <a:t>Control program fails</a:t>
            </a:r>
          </a:p>
          <a:p>
            <a:r>
              <a:rPr lang="en-US" sz="3600" dirty="0"/>
              <a:t>Given the detection swarms can respond accordingly</a:t>
            </a:r>
          </a:p>
        </p:txBody>
      </p:sp>
    </p:spTree>
    <p:extLst>
      <p:ext uri="{BB962C8B-B14F-4D97-AF65-F5344CB8AC3E}">
        <p14:creationId xmlns:p14="http://schemas.microsoft.com/office/powerpoint/2010/main" val="326390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4844-27B9-4844-8A72-F32719EC2C52}"/>
              </a:ext>
            </a:extLst>
          </p:cNvPr>
          <p:cNvSpPr>
            <a:spLocks noGrp="1"/>
          </p:cNvSpPr>
          <p:nvPr>
            <p:ph type="title"/>
          </p:nvPr>
        </p:nvSpPr>
        <p:spPr/>
        <p:txBody>
          <a:bodyPr>
            <a:noAutofit/>
          </a:bodyPr>
          <a:lstStyle/>
          <a:p>
            <a:pPr algn="ctr"/>
            <a:r>
              <a:rPr lang="en-US" sz="5400" dirty="0"/>
              <a:t>Fault Detection cont’d</a:t>
            </a:r>
          </a:p>
        </p:txBody>
      </p:sp>
      <p:sp>
        <p:nvSpPr>
          <p:cNvPr id="3" name="Content Placeholder 2">
            <a:extLst>
              <a:ext uri="{FF2B5EF4-FFF2-40B4-BE49-F238E27FC236}">
                <a16:creationId xmlns:a16="http://schemas.microsoft.com/office/drawing/2014/main" id="{D7D43EE0-2674-44C7-9E56-EB38C76C9C04}"/>
              </a:ext>
            </a:extLst>
          </p:cNvPr>
          <p:cNvSpPr>
            <a:spLocks noGrp="1"/>
          </p:cNvSpPr>
          <p:nvPr>
            <p:ph idx="1"/>
          </p:nvPr>
        </p:nvSpPr>
        <p:spPr>
          <a:xfrm>
            <a:off x="838200" y="1825625"/>
            <a:ext cx="4330700" cy="4351338"/>
          </a:xfrm>
        </p:spPr>
        <p:txBody>
          <a:bodyPr>
            <a:normAutofit/>
          </a:bodyPr>
          <a:lstStyle/>
          <a:p>
            <a:r>
              <a:rPr lang="en-US" sz="3600" dirty="0"/>
              <a:t>Robots operational but not synced</a:t>
            </a:r>
          </a:p>
        </p:txBody>
      </p:sp>
      <p:pic>
        <p:nvPicPr>
          <p:cNvPr id="5" name="Picture 4">
            <a:extLst>
              <a:ext uri="{FF2B5EF4-FFF2-40B4-BE49-F238E27FC236}">
                <a16:creationId xmlns:a16="http://schemas.microsoft.com/office/drawing/2014/main" id="{4F01FDF8-590B-4A8B-86C6-6D866EA55B21}"/>
              </a:ext>
            </a:extLst>
          </p:cNvPr>
          <p:cNvPicPr>
            <a:picLocks noChangeAspect="1"/>
          </p:cNvPicPr>
          <p:nvPr/>
        </p:nvPicPr>
        <p:blipFill rotWithShape="1">
          <a:blip r:embed="rId3">
            <a:extLst>
              <a:ext uri="{28A0092B-C50C-407E-A947-70E740481C1C}">
                <a14:useLocalDpi xmlns:a14="http://schemas.microsoft.com/office/drawing/2010/main" val="0"/>
              </a:ext>
            </a:extLst>
          </a:blip>
          <a:srcRect l="40625" t="20926" r="28229" b="15625"/>
          <a:stretch/>
        </p:blipFill>
        <p:spPr>
          <a:xfrm>
            <a:off x="5816602" y="1487488"/>
            <a:ext cx="4584698" cy="5253620"/>
          </a:xfrm>
          <a:prstGeom prst="rect">
            <a:avLst/>
          </a:prstGeom>
        </p:spPr>
      </p:pic>
      <p:pic>
        <p:nvPicPr>
          <p:cNvPr id="7" name="Picture 6">
            <a:extLst>
              <a:ext uri="{FF2B5EF4-FFF2-40B4-BE49-F238E27FC236}">
                <a16:creationId xmlns:a16="http://schemas.microsoft.com/office/drawing/2014/main" id="{FFDB9D10-F6A8-4B3E-90B4-0C3FC5B275D9}"/>
              </a:ext>
            </a:extLst>
          </p:cNvPr>
          <p:cNvPicPr>
            <a:picLocks noChangeAspect="1"/>
          </p:cNvPicPr>
          <p:nvPr/>
        </p:nvPicPr>
        <p:blipFill rotWithShape="1">
          <a:blip r:embed="rId4">
            <a:extLst>
              <a:ext uri="{28A0092B-C50C-407E-A947-70E740481C1C}">
                <a14:useLocalDpi xmlns:a14="http://schemas.microsoft.com/office/drawing/2010/main" val="0"/>
              </a:ext>
            </a:extLst>
          </a:blip>
          <a:srcRect l="40208" t="59260" r="29063" b="23394"/>
          <a:stretch/>
        </p:blipFill>
        <p:spPr>
          <a:xfrm>
            <a:off x="838200" y="3289538"/>
            <a:ext cx="4718830" cy="1498362"/>
          </a:xfrm>
          <a:prstGeom prst="rect">
            <a:avLst/>
          </a:prstGeom>
        </p:spPr>
      </p:pic>
    </p:spTree>
    <p:extLst>
      <p:ext uri="{BB962C8B-B14F-4D97-AF65-F5344CB8AC3E}">
        <p14:creationId xmlns:p14="http://schemas.microsoft.com/office/powerpoint/2010/main" val="406612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4583-B4C6-4041-8DDC-28BADAE2E9D9}"/>
              </a:ext>
            </a:extLst>
          </p:cNvPr>
          <p:cNvSpPr>
            <a:spLocks noGrp="1"/>
          </p:cNvSpPr>
          <p:nvPr>
            <p:ph type="title"/>
          </p:nvPr>
        </p:nvSpPr>
        <p:spPr/>
        <p:txBody>
          <a:bodyPr>
            <a:normAutofit/>
          </a:bodyPr>
          <a:lstStyle/>
          <a:p>
            <a:pPr algn="ctr"/>
            <a:r>
              <a:rPr lang="en-US" sz="5400" dirty="0"/>
              <a:t>Introduction</a:t>
            </a:r>
          </a:p>
        </p:txBody>
      </p:sp>
      <p:sp>
        <p:nvSpPr>
          <p:cNvPr id="3" name="Content Placeholder 2">
            <a:extLst>
              <a:ext uri="{FF2B5EF4-FFF2-40B4-BE49-F238E27FC236}">
                <a16:creationId xmlns:a16="http://schemas.microsoft.com/office/drawing/2014/main" id="{EC723924-DE63-426A-86AB-1ECFCD94050C}"/>
              </a:ext>
            </a:extLst>
          </p:cNvPr>
          <p:cNvSpPr>
            <a:spLocks noGrp="1"/>
          </p:cNvSpPr>
          <p:nvPr>
            <p:ph idx="1"/>
          </p:nvPr>
        </p:nvSpPr>
        <p:spPr>
          <a:xfrm>
            <a:off x="838200" y="1690688"/>
            <a:ext cx="10515600" cy="4351338"/>
          </a:xfrm>
        </p:spPr>
        <p:txBody>
          <a:bodyPr>
            <a:noAutofit/>
          </a:bodyPr>
          <a:lstStyle/>
          <a:p>
            <a:r>
              <a:rPr lang="en-US" sz="3600" dirty="0"/>
              <a:t>Seek “robust, simple, decentralized” [1] fault detection paradigm for robot swarms</a:t>
            </a:r>
          </a:p>
          <a:p>
            <a:r>
              <a:rPr lang="en-US" sz="3600" dirty="0"/>
              <a:t>Once detected the swarm can </a:t>
            </a:r>
            <a:r>
              <a:rPr lang="en-US" sz="3600" dirty="0">
                <a:solidFill>
                  <a:srgbClr val="FF0000"/>
                </a:solidFill>
              </a:rPr>
              <a:t>replace </a:t>
            </a:r>
            <a:r>
              <a:rPr lang="en-US" sz="3600" dirty="0"/>
              <a:t>or</a:t>
            </a:r>
            <a:r>
              <a:rPr lang="en-US" sz="3600" dirty="0">
                <a:solidFill>
                  <a:srgbClr val="FF0000"/>
                </a:solidFill>
              </a:rPr>
              <a:t> repair</a:t>
            </a:r>
            <a:r>
              <a:rPr lang="en-US" sz="3600" dirty="0"/>
              <a:t> non-functional robots</a:t>
            </a:r>
          </a:p>
          <a:p>
            <a:r>
              <a:rPr lang="en-US" sz="3600" dirty="0"/>
              <a:t>Problem: Carlson [2] research MTBF 24hours</a:t>
            </a:r>
          </a:p>
          <a:p>
            <a:r>
              <a:rPr lang="en-US" sz="3600" dirty="0"/>
              <a:t>Goal: Present an exogenous approach that allows a robot swarm to detect faults using local information</a:t>
            </a:r>
          </a:p>
        </p:txBody>
      </p:sp>
    </p:spTree>
    <p:extLst>
      <p:ext uri="{BB962C8B-B14F-4D97-AF65-F5344CB8AC3E}">
        <p14:creationId xmlns:p14="http://schemas.microsoft.com/office/powerpoint/2010/main" val="1979435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4844-27B9-4844-8A72-F32719EC2C52}"/>
              </a:ext>
            </a:extLst>
          </p:cNvPr>
          <p:cNvSpPr>
            <a:spLocks noGrp="1"/>
          </p:cNvSpPr>
          <p:nvPr>
            <p:ph type="title"/>
          </p:nvPr>
        </p:nvSpPr>
        <p:spPr/>
        <p:txBody>
          <a:bodyPr>
            <a:noAutofit/>
          </a:bodyPr>
          <a:lstStyle/>
          <a:p>
            <a:pPr algn="ctr"/>
            <a:r>
              <a:rPr lang="en-US" sz="5400" dirty="0"/>
              <a:t>Fault Detection cont’d</a:t>
            </a:r>
          </a:p>
        </p:txBody>
      </p:sp>
      <p:sp>
        <p:nvSpPr>
          <p:cNvPr id="3" name="Content Placeholder 2">
            <a:extLst>
              <a:ext uri="{FF2B5EF4-FFF2-40B4-BE49-F238E27FC236}">
                <a16:creationId xmlns:a16="http://schemas.microsoft.com/office/drawing/2014/main" id="{D7D43EE0-2674-44C7-9E56-EB38C76C9C04}"/>
              </a:ext>
            </a:extLst>
          </p:cNvPr>
          <p:cNvSpPr>
            <a:spLocks noGrp="1"/>
          </p:cNvSpPr>
          <p:nvPr>
            <p:ph idx="1"/>
          </p:nvPr>
        </p:nvSpPr>
        <p:spPr>
          <a:xfrm>
            <a:off x="838200" y="1825625"/>
            <a:ext cx="4330700" cy="4351338"/>
          </a:xfrm>
        </p:spPr>
        <p:txBody>
          <a:bodyPr>
            <a:normAutofit/>
          </a:bodyPr>
          <a:lstStyle/>
          <a:p>
            <a:r>
              <a:rPr lang="en-US" sz="3600" dirty="0"/>
              <a:t>Robot failed</a:t>
            </a:r>
          </a:p>
        </p:txBody>
      </p:sp>
      <p:pic>
        <p:nvPicPr>
          <p:cNvPr id="7" name="Picture 6">
            <a:extLst>
              <a:ext uri="{FF2B5EF4-FFF2-40B4-BE49-F238E27FC236}">
                <a16:creationId xmlns:a16="http://schemas.microsoft.com/office/drawing/2014/main" id="{FFDB9D10-F6A8-4B3E-90B4-0C3FC5B275D9}"/>
              </a:ext>
            </a:extLst>
          </p:cNvPr>
          <p:cNvPicPr>
            <a:picLocks noChangeAspect="1"/>
          </p:cNvPicPr>
          <p:nvPr/>
        </p:nvPicPr>
        <p:blipFill rotWithShape="1">
          <a:blip r:embed="rId3">
            <a:extLst>
              <a:ext uri="{28A0092B-C50C-407E-A947-70E740481C1C}">
                <a14:useLocalDpi xmlns:a14="http://schemas.microsoft.com/office/drawing/2010/main" val="0"/>
              </a:ext>
            </a:extLst>
          </a:blip>
          <a:srcRect l="40208" t="59260" r="29063" b="23394"/>
          <a:stretch/>
        </p:blipFill>
        <p:spPr>
          <a:xfrm>
            <a:off x="838200" y="3289538"/>
            <a:ext cx="4718830" cy="1498362"/>
          </a:xfrm>
          <a:prstGeom prst="rect">
            <a:avLst/>
          </a:prstGeom>
        </p:spPr>
      </p:pic>
      <p:pic>
        <p:nvPicPr>
          <p:cNvPr id="6" name="Picture 5">
            <a:extLst>
              <a:ext uri="{FF2B5EF4-FFF2-40B4-BE49-F238E27FC236}">
                <a16:creationId xmlns:a16="http://schemas.microsoft.com/office/drawing/2014/main" id="{DAAAC031-55F2-4B7E-8D72-0B503661CBF0}"/>
              </a:ext>
            </a:extLst>
          </p:cNvPr>
          <p:cNvPicPr>
            <a:picLocks noChangeAspect="1"/>
          </p:cNvPicPr>
          <p:nvPr/>
        </p:nvPicPr>
        <p:blipFill rotWithShape="1">
          <a:blip r:embed="rId4">
            <a:extLst>
              <a:ext uri="{28A0092B-C50C-407E-A947-70E740481C1C}">
                <a14:useLocalDpi xmlns:a14="http://schemas.microsoft.com/office/drawing/2010/main" val="0"/>
              </a:ext>
            </a:extLst>
          </a:blip>
          <a:srcRect l="40729" t="18519" r="27709" b="48148"/>
          <a:stretch/>
        </p:blipFill>
        <p:spPr>
          <a:xfrm>
            <a:off x="5557030" y="2341563"/>
            <a:ext cx="6456257" cy="3835400"/>
          </a:xfrm>
          <a:prstGeom prst="rect">
            <a:avLst/>
          </a:prstGeom>
        </p:spPr>
      </p:pic>
    </p:spTree>
    <p:extLst>
      <p:ext uri="{BB962C8B-B14F-4D97-AF65-F5344CB8AC3E}">
        <p14:creationId xmlns:p14="http://schemas.microsoft.com/office/powerpoint/2010/main" val="394578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4844-27B9-4844-8A72-F32719EC2C52}"/>
              </a:ext>
            </a:extLst>
          </p:cNvPr>
          <p:cNvSpPr>
            <a:spLocks noGrp="1"/>
          </p:cNvSpPr>
          <p:nvPr>
            <p:ph type="title"/>
          </p:nvPr>
        </p:nvSpPr>
        <p:spPr/>
        <p:txBody>
          <a:bodyPr>
            <a:noAutofit/>
          </a:bodyPr>
          <a:lstStyle/>
          <a:p>
            <a:pPr algn="ctr"/>
            <a:r>
              <a:rPr lang="en-US" sz="5400" dirty="0"/>
              <a:t>Fault Detection cont’d</a:t>
            </a:r>
          </a:p>
        </p:txBody>
      </p:sp>
      <p:sp>
        <p:nvSpPr>
          <p:cNvPr id="3" name="Content Placeholder 2">
            <a:extLst>
              <a:ext uri="{FF2B5EF4-FFF2-40B4-BE49-F238E27FC236}">
                <a16:creationId xmlns:a16="http://schemas.microsoft.com/office/drawing/2014/main" id="{D7D43EE0-2674-44C7-9E56-EB38C76C9C04}"/>
              </a:ext>
            </a:extLst>
          </p:cNvPr>
          <p:cNvSpPr>
            <a:spLocks noGrp="1"/>
          </p:cNvSpPr>
          <p:nvPr>
            <p:ph idx="1"/>
          </p:nvPr>
        </p:nvSpPr>
        <p:spPr>
          <a:xfrm>
            <a:off x="838200" y="1825625"/>
            <a:ext cx="4330700" cy="4351338"/>
          </a:xfrm>
        </p:spPr>
        <p:txBody>
          <a:bodyPr>
            <a:normAutofit/>
          </a:bodyPr>
          <a:lstStyle/>
          <a:p>
            <a:r>
              <a:rPr lang="en-US" sz="3600" dirty="0"/>
              <a:t>Robot failed with lights still on</a:t>
            </a:r>
          </a:p>
        </p:txBody>
      </p:sp>
      <p:pic>
        <p:nvPicPr>
          <p:cNvPr id="7" name="Picture 6">
            <a:extLst>
              <a:ext uri="{FF2B5EF4-FFF2-40B4-BE49-F238E27FC236}">
                <a16:creationId xmlns:a16="http://schemas.microsoft.com/office/drawing/2014/main" id="{FFDB9D10-F6A8-4B3E-90B4-0C3FC5B275D9}"/>
              </a:ext>
            </a:extLst>
          </p:cNvPr>
          <p:cNvPicPr>
            <a:picLocks noChangeAspect="1"/>
          </p:cNvPicPr>
          <p:nvPr/>
        </p:nvPicPr>
        <p:blipFill rotWithShape="1">
          <a:blip r:embed="rId3">
            <a:extLst>
              <a:ext uri="{28A0092B-C50C-407E-A947-70E740481C1C}">
                <a14:useLocalDpi xmlns:a14="http://schemas.microsoft.com/office/drawing/2010/main" val="0"/>
              </a:ext>
            </a:extLst>
          </a:blip>
          <a:srcRect l="40208" t="59260" r="29063" b="23394"/>
          <a:stretch/>
        </p:blipFill>
        <p:spPr>
          <a:xfrm>
            <a:off x="838200" y="3289538"/>
            <a:ext cx="4718830" cy="1498362"/>
          </a:xfrm>
          <a:prstGeom prst="rect">
            <a:avLst/>
          </a:prstGeom>
        </p:spPr>
      </p:pic>
      <p:pic>
        <p:nvPicPr>
          <p:cNvPr id="6" name="Picture 5">
            <a:extLst>
              <a:ext uri="{FF2B5EF4-FFF2-40B4-BE49-F238E27FC236}">
                <a16:creationId xmlns:a16="http://schemas.microsoft.com/office/drawing/2014/main" id="{A5FCF29B-5689-4248-89FA-4AE75FF8F24A}"/>
              </a:ext>
            </a:extLst>
          </p:cNvPr>
          <p:cNvPicPr>
            <a:picLocks noChangeAspect="1"/>
          </p:cNvPicPr>
          <p:nvPr/>
        </p:nvPicPr>
        <p:blipFill rotWithShape="1">
          <a:blip r:embed="rId3">
            <a:extLst>
              <a:ext uri="{28A0092B-C50C-407E-A947-70E740481C1C}">
                <a14:useLocalDpi xmlns:a14="http://schemas.microsoft.com/office/drawing/2010/main" val="0"/>
              </a:ext>
            </a:extLst>
          </a:blip>
          <a:srcRect l="40417" t="28147" r="27604" b="39815"/>
          <a:stretch/>
        </p:blipFill>
        <p:spPr>
          <a:xfrm>
            <a:off x="5709430" y="2389188"/>
            <a:ext cx="6172318" cy="3478212"/>
          </a:xfrm>
          <a:prstGeom prst="rect">
            <a:avLst/>
          </a:prstGeom>
        </p:spPr>
      </p:pic>
    </p:spTree>
    <p:extLst>
      <p:ext uri="{BB962C8B-B14F-4D97-AF65-F5344CB8AC3E}">
        <p14:creationId xmlns:p14="http://schemas.microsoft.com/office/powerpoint/2010/main" val="235495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4844-27B9-4844-8A72-F32719EC2C52}"/>
              </a:ext>
            </a:extLst>
          </p:cNvPr>
          <p:cNvSpPr>
            <a:spLocks noGrp="1"/>
          </p:cNvSpPr>
          <p:nvPr>
            <p:ph type="title"/>
          </p:nvPr>
        </p:nvSpPr>
        <p:spPr/>
        <p:txBody>
          <a:bodyPr>
            <a:noAutofit/>
          </a:bodyPr>
          <a:lstStyle/>
          <a:p>
            <a:pPr algn="ctr"/>
            <a:r>
              <a:rPr lang="en-US" sz="5400" dirty="0"/>
              <a:t>Fault Detection cont’d</a:t>
            </a:r>
          </a:p>
        </p:txBody>
      </p:sp>
      <p:sp>
        <p:nvSpPr>
          <p:cNvPr id="3" name="Content Placeholder 2">
            <a:extLst>
              <a:ext uri="{FF2B5EF4-FFF2-40B4-BE49-F238E27FC236}">
                <a16:creationId xmlns:a16="http://schemas.microsoft.com/office/drawing/2014/main" id="{D7D43EE0-2674-44C7-9E56-EB38C76C9C04}"/>
              </a:ext>
            </a:extLst>
          </p:cNvPr>
          <p:cNvSpPr>
            <a:spLocks noGrp="1"/>
          </p:cNvSpPr>
          <p:nvPr>
            <p:ph idx="1"/>
          </p:nvPr>
        </p:nvSpPr>
        <p:spPr>
          <a:xfrm>
            <a:off x="838200" y="1825625"/>
            <a:ext cx="4330700" cy="4351338"/>
          </a:xfrm>
        </p:spPr>
        <p:txBody>
          <a:bodyPr>
            <a:normAutofit/>
          </a:bodyPr>
          <a:lstStyle/>
          <a:p>
            <a:r>
              <a:rPr lang="en-US" sz="3600" dirty="0"/>
              <a:t>Robot failed with lights still on</a:t>
            </a:r>
          </a:p>
        </p:txBody>
      </p:sp>
      <p:pic>
        <p:nvPicPr>
          <p:cNvPr id="7" name="Picture 6">
            <a:extLst>
              <a:ext uri="{FF2B5EF4-FFF2-40B4-BE49-F238E27FC236}">
                <a16:creationId xmlns:a16="http://schemas.microsoft.com/office/drawing/2014/main" id="{FFDB9D10-F6A8-4B3E-90B4-0C3FC5B275D9}"/>
              </a:ext>
            </a:extLst>
          </p:cNvPr>
          <p:cNvPicPr>
            <a:picLocks noChangeAspect="1"/>
          </p:cNvPicPr>
          <p:nvPr/>
        </p:nvPicPr>
        <p:blipFill rotWithShape="1">
          <a:blip r:embed="rId3">
            <a:extLst>
              <a:ext uri="{28A0092B-C50C-407E-A947-70E740481C1C}">
                <a14:useLocalDpi xmlns:a14="http://schemas.microsoft.com/office/drawing/2010/main" val="0"/>
              </a:ext>
            </a:extLst>
          </a:blip>
          <a:srcRect l="40208" t="59260" r="29063" b="23394"/>
          <a:stretch/>
        </p:blipFill>
        <p:spPr>
          <a:xfrm>
            <a:off x="838200" y="3289538"/>
            <a:ext cx="4718830" cy="1498362"/>
          </a:xfrm>
          <a:prstGeom prst="rect">
            <a:avLst/>
          </a:prstGeom>
        </p:spPr>
      </p:pic>
      <p:pic>
        <p:nvPicPr>
          <p:cNvPr id="6" name="Picture 5">
            <a:extLst>
              <a:ext uri="{FF2B5EF4-FFF2-40B4-BE49-F238E27FC236}">
                <a16:creationId xmlns:a16="http://schemas.microsoft.com/office/drawing/2014/main" id="{A5FCF29B-5689-4248-89FA-4AE75FF8F24A}"/>
              </a:ext>
            </a:extLst>
          </p:cNvPr>
          <p:cNvPicPr>
            <a:picLocks noChangeAspect="1"/>
          </p:cNvPicPr>
          <p:nvPr/>
        </p:nvPicPr>
        <p:blipFill rotWithShape="1">
          <a:blip r:embed="rId3">
            <a:extLst>
              <a:ext uri="{28A0092B-C50C-407E-A947-70E740481C1C}">
                <a14:useLocalDpi xmlns:a14="http://schemas.microsoft.com/office/drawing/2010/main" val="0"/>
              </a:ext>
            </a:extLst>
          </a:blip>
          <a:srcRect l="40417" t="28147" r="27604" b="39815"/>
          <a:stretch/>
        </p:blipFill>
        <p:spPr>
          <a:xfrm>
            <a:off x="5709430" y="2389188"/>
            <a:ext cx="6172318" cy="3478212"/>
          </a:xfrm>
          <a:prstGeom prst="rect">
            <a:avLst/>
          </a:prstGeom>
        </p:spPr>
      </p:pic>
    </p:spTree>
    <p:extLst>
      <p:ext uri="{BB962C8B-B14F-4D97-AF65-F5344CB8AC3E}">
        <p14:creationId xmlns:p14="http://schemas.microsoft.com/office/powerpoint/2010/main" val="628197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4844-27B9-4844-8A72-F32719EC2C52}"/>
              </a:ext>
            </a:extLst>
          </p:cNvPr>
          <p:cNvSpPr>
            <a:spLocks noGrp="1"/>
          </p:cNvSpPr>
          <p:nvPr>
            <p:ph type="title"/>
          </p:nvPr>
        </p:nvSpPr>
        <p:spPr/>
        <p:txBody>
          <a:bodyPr>
            <a:noAutofit/>
          </a:bodyPr>
          <a:lstStyle/>
          <a:p>
            <a:pPr algn="ctr"/>
            <a:r>
              <a:rPr lang="en-US" sz="5400" dirty="0"/>
              <a:t>Fault Detection cont’d</a:t>
            </a:r>
          </a:p>
        </p:txBody>
      </p:sp>
      <p:sp>
        <p:nvSpPr>
          <p:cNvPr id="3" name="Content Placeholder 2">
            <a:extLst>
              <a:ext uri="{FF2B5EF4-FFF2-40B4-BE49-F238E27FC236}">
                <a16:creationId xmlns:a16="http://schemas.microsoft.com/office/drawing/2014/main" id="{D7D43EE0-2674-44C7-9E56-EB38C76C9C04}"/>
              </a:ext>
            </a:extLst>
          </p:cNvPr>
          <p:cNvSpPr>
            <a:spLocks noGrp="1"/>
          </p:cNvSpPr>
          <p:nvPr>
            <p:ph idx="1"/>
          </p:nvPr>
        </p:nvSpPr>
        <p:spPr>
          <a:xfrm>
            <a:off x="838200" y="1825625"/>
            <a:ext cx="4000500" cy="4351338"/>
          </a:xfrm>
        </p:spPr>
        <p:txBody>
          <a:bodyPr>
            <a:normAutofit/>
          </a:bodyPr>
          <a:lstStyle/>
          <a:p>
            <a:r>
              <a:rPr lang="en-US" sz="3600" dirty="0"/>
              <a:t>Limited sensor range</a:t>
            </a:r>
          </a:p>
        </p:txBody>
      </p:sp>
      <p:pic>
        <p:nvPicPr>
          <p:cNvPr id="5" name="Picture 4">
            <a:extLst>
              <a:ext uri="{FF2B5EF4-FFF2-40B4-BE49-F238E27FC236}">
                <a16:creationId xmlns:a16="http://schemas.microsoft.com/office/drawing/2014/main" id="{E3E4AADA-8362-4F32-97FC-8415C4F4D8C8}"/>
              </a:ext>
            </a:extLst>
          </p:cNvPr>
          <p:cNvPicPr>
            <a:picLocks noChangeAspect="1"/>
          </p:cNvPicPr>
          <p:nvPr/>
        </p:nvPicPr>
        <p:blipFill rotWithShape="1">
          <a:blip r:embed="rId3">
            <a:extLst>
              <a:ext uri="{28A0092B-C50C-407E-A947-70E740481C1C}">
                <a14:useLocalDpi xmlns:a14="http://schemas.microsoft.com/office/drawing/2010/main" val="0"/>
              </a:ext>
            </a:extLst>
          </a:blip>
          <a:srcRect l="41146" t="24652" r="27500" b="33889"/>
          <a:stretch/>
        </p:blipFill>
        <p:spPr>
          <a:xfrm>
            <a:off x="5092699" y="1347787"/>
            <a:ext cx="6917573" cy="5145087"/>
          </a:xfrm>
          <a:prstGeom prst="rect">
            <a:avLst/>
          </a:prstGeom>
        </p:spPr>
      </p:pic>
    </p:spTree>
    <p:extLst>
      <p:ext uri="{BB962C8B-B14F-4D97-AF65-F5344CB8AC3E}">
        <p14:creationId xmlns:p14="http://schemas.microsoft.com/office/powerpoint/2010/main" val="100310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4844-27B9-4844-8A72-F32719EC2C52}"/>
              </a:ext>
            </a:extLst>
          </p:cNvPr>
          <p:cNvSpPr>
            <a:spLocks noGrp="1"/>
          </p:cNvSpPr>
          <p:nvPr>
            <p:ph type="title"/>
          </p:nvPr>
        </p:nvSpPr>
        <p:spPr/>
        <p:txBody>
          <a:bodyPr>
            <a:noAutofit/>
          </a:bodyPr>
          <a:lstStyle/>
          <a:p>
            <a:pPr algn="ctr"/>
            <a:r>
              <a:rPr lang="en-US" sz="5400" dirty="0"/>
              <a:t>Experiments with Physical Robots</a:t>
            </a:r>
          </a:p>
        </p:txBody>
      </p:sp>
      <p:sp>
        <p:nvSpPr>
          <p:cNvPr id="3" name="Content Placeholder 2">
            <a:extLst>
              <a:ext uri="{FF2B5EF4-FFF2-40B4-BE49-F238E27FC236}">
                <a16:creationId xmlns:a16="http://schemas.microsoft.com/office/drawing/2014/main" id="{D7D43EE0-2674-44C7-9E56-EB38C76C9C04}"/>
              </a:ext>
            </a:extLst>
          </p:cNvPr>
          <p:cNvSpPr>
            <a:spLocks noGrp="1"/>
          </p:cNvSpPr>
          <p:nvPr>
            <p:ph idx="1"/>
          </p:nvPr>
        </p:nvSpPr>
        <p:spPr>
          <a:xfrm>
            <a:off x="838200" y="1825625"/>
            <a:ext cx="10414000" cy="4351338"/>
          </a:xfrm>
        </p:spPr>
        <p:txBody>
          <a:bodyPr>
            <a:normAutofit lnSpcReduction="10000"/>
          </a:bodyPr>
          <a:lstStyle/>
          <a:p>
            <a:r>
              <a:rPr lang="en-US" sz="3600" dirty="0"/>
              <a:t>Fault detection experiments</a:t>
            </a:r>
          </a:p>
          <a:p>
            <a:r>
              <a:rPr lang="en-US" sz="3600" dirty="0"/>
              <a:t>10 physical robots</a:t>
            </a:r>
          </a:p>
          <a:p>
            <a:r>
              <a:rPr lang="en-US" sz="3600" dirty="0"/>
              <a:t>Robots constantly emit a green LED to be visible by other robots for obstacle avoidance</a:t>
            </a:r>
          </a:p>
          <a:p>
            <a:r>
              <a:rPr lang="en-US" sz="3600" dirty="0"/>
              <a:t>Robots perform random walks</a:t>
            </a:r>
          </a:p>
          <a:p>
            <a:r>
              <a:rPr lang="en-US" sz="3600" dirty="0"/>
              <a:t>Robots can repair one another</a:t>
            </a:r>
          </a:p>
          <a:p>
            <a:r>
              <a:rPr lang="en-US" sz="3600" dirty="0"/>
              <a:t>Started by letting the robots synchronize and then simulate a fault in one robot</a:t>
            </a:r>
          </a:p>
          <a:p>
            <a:endParaRPr lang="en-US" sz="3600" dirty="0"/>
          </a:p>
        </p:txBody>
      </p:sp>
    </p:spTree>
    <p:extLst>
      <p:ext uri="{BB962C8B-B14F-4D97-AF65-F5344CB8AC3E}">
        <p14:creationId xmlns:p14="http://schemas.microsoft.com/office/powerpoint/2010/main" val="3210506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4844-27B9-4844-8A72-F32719EC2C52}"/>
              </a:ext>
            </a:extLst>
          </p:cNvPr>
          <p:cNvSpPr>
            <a:spLocks noGrp="1"/>
          </p:cNvSpPr>
          <p:nvPr>
            <p:ph type="title"/>
          </p:nvPr>
        </p:nvSpPr>
        <p:spPr/>
        <p:txBody>
          <a:bodyPr>
            <a:noAutofit/>
          </a:bodyPr>
          <a:lstStyle/>
          <a:p>
            <a:pPr algn="ctr"/>
            <a:r>
              <a:rPr lang="en-US" sz="5400" dirty="0"/>
              <a:t>Experiments with Physical Robots cont’d</a:t>
            </a:r>
          </a:p>
        </p:txBody>
      </p:sp>
      <p:pic>
        <p:nvPicPr>
          <p:cNvPr id="5" name="Picture 4">
            <a:extLst>
              <a:ext uri="{FF2B5EF4-FFF2-40B4-BE49-F238E27FC236}">
                <a16:creationId xmlns:a16="http://schemas.microsoft.com/office/drawing/2014/main" id="{A542FAAF-BD52-4EDD-A292-29645769AF83}"/>
              </a:ext>
            </a:extLst>
          </p:cNvPr>
          <p:cNvPicPr>
            <a:picLocks noChangeAspect="1"/>
          </p:cNvPicPr>
          <p:nvPr/>
        </p:nvPicPr>
        <p:blipFill rotWithShape="1">
          <a:blip r:embed="rId3">
            <a:extLst>
              <a:ext uri="{28A0092B-C50C-407E-A947-70E740481C1C}">
                <a14:useLocalDpi xmlns:a14="http://schemas.microsoft.com/office/drawing/2010/main" val="0"/>
              </a:ext>
            </a:extLst>
          </a:blip>
          <a:srcRect l="13750" t="34630" r="63437" b="46041"/>
          <a:stretch/>
        </p:blipFill>
        <p:spPr>
          <a:xfrm>
            <a:off x="1676400" y="2374900"/>
            <a:ext cx="8559800" cy="4079587"/>
          </a:xfrm>
          <a:prstGeom prst="rect">
            <a:avLst/>
          </a:prstGeom>
        </p:spPr>
      </p:pic>
    </p:spTree>
    <p:extLst>
      <p:ext uri="{BB962C8B-B14F-4D97-AF65-F5344CB8AC3E}">
        <p14:creationId xmlns:p14="http://schemas.microsoft.com/office/powerpoint/2010/main" val="4138386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4844-27B9-4844-8A72-F32719EC2C52}"/>
              </a:ext>
            </a:extLst>
          </p:cNvPr>
          <p:cNvSpPr>
            <a:spLocks noGrp="1"/>
          </p:cNvSpPr>
          <p:nvPr>
            <p:ph type="title"/>
          </p:nvPr>
        </p:nvSpPr>
        <p:spPr/>
        <p:txBody>
          <a:bodyPr>
            <a:noAutofit/>
          </a:bodyPr>
          <a:lstStyle/>
          <a:p>
            <a:pPr algn="ctr"/>
            <a:r>
              <a:rPr lang="en-US" sz="5400" dirty="0"/>
              <a:t>Experiments with Physical Robots cont’d</a:t>
            </a:r>
          </a:p>
        </p:txBody>
      </p:sp>
      <p:sp>
        <p:nvSpPr>
          <p:cNvPr id="6" name="Content Placeholder 2">
            <a:extLst>
              <a:ext uri="{FF2B5EF4-FFF2-40B4-BE49-F238E27FC236}">
                <a16:creationId xmlns:a16="http://schemas.microsoft.com/office/drawing/2014/main" id="{5CA821D8-E497-479A-B640-C0F4A9733788}"/>
              </a:ext>
            </a:extLst>
          </p:cNvPr>
          <p:cNvSpPr>
            <a:spLocks noGrp="1"/>
          </p:cNvSpPr>
          <p:nvPr>
            <p:ph idx="1"/>
          </p:nvPr>
        </p:nvSpPr>
        <p:spPr>
          <a:xfrm>
            <a:off x="838200" y="1825625"/>
            <a:ext cx="10414000" cy="4351338"/>
          </a:xfrm>
        </p:spPr>
        <p:txBody>
          <a:bodyPr>
            <a:normAutofit/>
          </a:bodyPr>
          <a:lstStyle/>
          <a:p>
            <a:r>
              <a:rPr lang="en-US" sz="3600" dirty="0"/>
              <a:t>Fault tolerance experiments</a:t>
            </a:r>
          </a:p>
          <a:p>
            <a:r>
              <a:rPr lang="en-US" sz="3600" dirty="0"/>
              <a:t>10 physical robots</a:t>
            </a:r>
          </a:p>
          <a:p>
            <a:r>
              <a:rPr lang="en-US" sz="3600" dirty="0"/>
              <a:t>Fault injected in each robot probability = 0.0005 per cycle</a:t>
            </a:r>
          </a:p>
          <a:p>
            <a:r>
              <a:rPr lang="en-US" sz="3600" dirty="0"/>
              <a:t>A total of 13 faults occurred</a:t>
            </a:r>
          </a:p>
          <a:p>
            <a:r>
              <a:rPr lang="en-US" sz="3600" dirty="0"/>
              <a:t>Robots can repair each other (simulated)</a:t>
            </a:r>
          </a:p>
          <a:p>
            <a:endParaRPr lang="en-US" sz="3600" dirty="0"/>
          </a:p>
          <a:p>
            <a:endParaRPr lang="en-US" sz="3600" dirty="0"/>
          </a:p>
        </p:txBody>
      </p:sp>
    </p:spTree>
    <p:extLst>
      <p:ext uri="{BB962C8B-B14F-4D97-AF65-F5344CB8AC3E}">
        <p14:creationId xmlns:p14="http://schemas.microsoft.com/office/powerpoint/2010/main" val="1285594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7AF-AB02-47EE-95F8-F2342E5A0D52}"/>
              </a:ext>
            </a:extLst>
          </p:cNvPr>
          <p:cNvSpPr>
            <a:spLocks noGrp="1"/>
          </p:cNvSpPr>
          <p:nvPr>
            <p:ph type="title"/>
          </p:nvPr>
        </p:nvSpPr>
        <p:spPr/>
        <p:txBody>
          <a:bodyPr>
            <a:normAutofit/>
          </a:bodyPr>
          <a:lstStyle/>
          <a:p>
            <a:pPr algn="ctr"/>
            <a:r>
              <a:rPr lang="en-US" sz="5400" dirty="0"/>
              <a:t>Questions</a:t>
            </a:r>
          </a:p>
        </p:txBody>
      </p:sp>
    </p:spTree>
    <p:extLst>
      <p:ext uri="{BB962C8B-B14F-4D97-AF65-F5344CB8AC3E}">
        <p14:creationId xmlns:p14="http://schemas.microsoft.com/office/powerpoint/2010/main" val="3626740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7AF-AB02-47EE-95F8-F2342E5A0D52}"/>
              </a:ext>
            </a:extLst>
          </p:cNvPr>
          <p:cNvSpPr>
            <a:spLocks noGrp="1"/>
          </p:cNvSpPr>
          <p:nvPr>
            <p:ph type="title"/>
          </p:nvPr>
        </p:nvSpPr>
        <p:spPr/>
        <p:txBody>
          <a:bodyPr>
            <a:normAutofit/>
          </a:bodyPr>
          <a:lstStyle/>
          <a:p>
            <a:pPr algn="ctr"/>
            <a:r>
              <a:rPr lang="en-US" sz="5400" dirty="0"/>
              <a:t>References</a:t>
            </a:r>
          </a:p>
        </p:txBody>
      </p:sp>
      <p:sp>
        <p:nvSpPr>
          <p:cNvPr id="3" name="Content Placeholder 2">
            <a:extLst>
              <a:ext uri="{FF2B5EF4-FFF2-40B4-BE49-F238E27FC236}">
                <a16:creationId xmlns:a16="http://schemas.microsoft.com/office/drawing/2014/main" id="{CDBA899D-AE00-41DB-8491-23D90AC59593}"/>
              </a:ext>
            </a:extLst>
          </p:cNvPr>
          <p:cNvSpPr>
            <a:spLocks noGrp="1"/>
          </p:cNvSpPr>
          <p:nvPr>
            <p:ph idx="1"/>
          </p:nvPr>
        </p:nvSpPr>
        <p:spPr/>
        <p:txBody>
          <a:bodyPr>
            <a:noAutofit/>
          </a:bodyPr>
          <a:lstStyle/>
          <a:p>
            <a:r>
              <a:rPr lang="en-US" sz="2000" dirty="0"/>
              <a:t>[1] A.L. Christensen, R. O’Grady, and M. Dorigo. “From Fireflies to Fault-Tolerant Swarms of Robots” in IEEE Transactions on Evolutionary Computation, Vol. 13, No. 4, August 2009</a:t>
            </a:r>
          </a:p>
        </p:txBody>
      </p:sp>
    </p:spTree>
    <p:extLst>
      <p:ext uri="{BB962C8B-B14F-4D97-AF65-F5344CB8AC3E}">
        <p14:creationId xmlns:p14="http://schemas.microsoft.com/office/powerpoint/2010/main" val="38508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99C6-5E75-43AA-9323-FA1221A65AF0}"/>
              </a:ext>
            </a:extLst>
          </p:cNvPr>
          <p:cNvSpPr>
            <a:spLocks noGrp="1"/>
          </p:cNvSpPr>
          <p:nvPr>
            <p:ph type="title"/>
          </p:nvPr>
        </p:nvSpPr>
        <p:spPr/>
        <p:txBody>
          <a:bodyPr>
            <a:normAutofit/>
          </a:bodyPr>
          <a:lstStyle/>
          <a:p>
            <a:pPr algn="ctr"/>
            <a:r>
              <a:rPr lang="en-US" sz="5400" dirty="0"/>
              <a:t>Related Work</a:t>
            </a:r>
          </a:p>
        </p:txBody>
      </p:sp>
      <p:sp>
        <p:nvSpPr>
          <p:cNvPr id="3" name="Content Placeholder 2">
            <a:extLst>
              <a:ext uri="{FF2B5EF4-FFF2-40B4-BE49-F238E27FC236}">
                <a16:creationId xmlns:a16="http://schemas.microsoft.com/office/drawing/2014/main" id="{4430E873-312B-4360-A98C-4592BE11BDDA}"/>
              </a:ext>
            </a:extLst>
          </p:cNvPr>
          <p:cNvSpPr>
            <a:spLocks noGrp="1"/>
          </p:cNvSpPr>
          <p:nvPr>
            <p:ph idx="1"/>
          </p:nvPr>
        </p:nvSpPr>
        <p:spPr/>
        <p:txBody>
          <a:bodyPr>
            <a:normAutofit/>
          </a:bodyPr>
          <a:lstStyle/>
          <a:p>
            <a:r>
              <a:rPr lang="en-US" sz="3600" dirty="0"/>
              <a:t>Swarm - fault tolerance emerging from simple adaptive controller design</a:t>
            </a:r>
          </a:p>
          <a:p>
            <a:pPr lvl="1"/>
            <a:r>
              <a:rPr lang="en-US" sz="3200" dirty="0"/>
              <a:t>Winfield and Nembrini</a:t>
            </a:r>
          </a:p>
          <a:p>
            <a:pPr lvl="1"/>
            <a:r>
              <a:rPr lang="en-US" sz="3200" dirty="0"/>
              <a:t>Lewis and Tan – control algorithm for maintaining geometric formations</a:t>
            </a:r>
          </a:p>
          <a:p>
            <a:r>
              <a:rPr lang="en-US" sz="3600" dirty="0"/>
              <a:t>Non-swarm – small number of tightly coupled and/or centralized collection robots</a:t>
            </a:r>
          </a:p>
        </p:txBody>
      </p:sp>
    </p:spTree>
    <p:extLst>
      <p:ext uri="{BB962C8B-B14F-4D97-AF65-F5344CB8AC3E}">
        <p14:creationId xmlns:p14="http://schemas.microsoft.com/office/powerpoint/2010/main" val="410466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CE9B-DC65-4A10-AA84-B95167DE5E85}"/>
              </a:ext>
            </a:extLst>
          </p:cNvPr>
          <p:cNvSpPr>
            <a:spLocks noGrp="1"/>
          </p:cNvSpPr>
          <p:nvPr>
            <p:ph type="title"/>
          </p:nvPr>
        </p:nvSpPr>
        <p:spPr/>
        <p:txBody>
          <a:bodyPr>
            <a:normAutofit/>
          </a:bodyPr>
          <a:lstStyle/>
          <a:p>
            <a:pPr algn="ctr"/>
            <a:r>
              <a:rPr lang="en-US" sz="5400" dirty="0"/>
              <a:t>Hardware</a:t>
            </a:r>
          </a:p>
        </p:txBody>
      </p:sp>
      <p:sp>
        <p:nvSpPr>
          <p:cNvPr id="3" name="Content Placeholder 2">
            <a:extLst>
              <a:ext uri="{FF2B5EF4-FFF2-40B4-BE49-F238E27FC236}">
                <a16:creationId xmlns:a16="http://schemas.microsoft.com/office/drawing/2014/main" id="{F4558F00-FF2A-4FCC-BB65-477138D60964}"/>
              </a:ext>
            </a:extLst>
          </p:cNvPr>
          <p:cNvSpPr>
            <a:spLocks noGrp="1"/>
          </p:cNvSpPr>
          <p:nvPr>
            <p:ph idx="1"/>
          </p:nvPr>
        </p:nvSpPr>
        <p:spPr>
          <a:xfrm>
            <a:off x="838200" y="1825625"/>
            <a:ext cx="5562600" cy="4893540"/>
          </a:xfrm>
        </p:spPr>
        <p:txBody>
          <a:bodyPr>
            <a:noAutofit/>
          </a:bodyPr>
          <a:lstStyle/>
          <a:p>
            <a:r>
              <a:rPr lang="en-US" dirty="0"/>
              <a:t>Swarm-bot aka s-bot by Francesco Mondada’s group</a:t>
            </a:r>
          </a:p>
          <a:p>
            <a:r>
              <a:rPr lang="en-US" dirty="0"/>
              <a:t>Used in several studies</a:t>
            </a:r>
          </a:p>
          <a:p>
            <a:r>
              <a:rPr lang="en-US" dirty="0"/>
              <a:t>Specs:</a:t>
            </a:r>
          </a:p>
          <a:p>
            <a:pPr lvl="1"/>
            <a:r>
              <a:rPr lang="en-US" sz="2800" dirty="0"/>
              <a:t>400MHz CPU</a:t>
            </a:r>
          </a:p>
          <a:p>
            <a:pPr lvl="1"/>
            <a:r>
              <a:rPr lang="en-US" sz="2800" dirty="0"/>
              <a:t>Omni camera</a:t>
            </a:r>
          </a:p>
          <a:p>
            <a:pPr lvl="1"/>
            <a:r>
              <a:rPr lang="en-US" sz="2800" dirty="0"/>
              <a:t>Light sensors</a:t>
            </a:r>
          </a:p>
          <a:p>
            <a:pPr lvl="1"/>
            <a:r>
              <a:rPr lang="en-US" sz="2800" dirty="0"/>
              <a:t>Proximity sensors</a:t>
            </a:r>
          </a:p>
          <a:p>
            <a:pPr lvl="1"/>
            <a:r>
              <a:rPr lang="en-US" sz="2800" dirty="0"/>
              <a:t>Gripper</a:t>
            </a:r>
          </a:p>
          <a:p>
            <a:pPr lvl="1"/>
            <a:r>
              <a:rPr lang="en-US" sz="2800" dirty="0"/>
              <a:t>8 LEDs 360 ring</a:t>
            </a:r>
          </a:p>
          <a:p>
            <a:r>
              <a:rPr lang="en-US" dirty="0"/>
              <a:t>Program: sense, think, act (0.15s)</a:t>
            </a:r>
          </a:p>
        </p:txBody>
      </p:sp>
      <p:pic>
        <p:nvPicPr>
          <p:cNvPr id="4" name="Picture 3">
            <a:extLst>
              <a:ext uri="{FF2B5EF4-FFF2-40B4-BE49-F238E27FC236}">
                <a16:creationId xmlns:a16="http://schemas.microsoft.com/office/drawing/2014/main" id="{D8C450B6-F22B-430C-8F2E-240F6334EF25}"/>
              </a:ext>
            </a:extLst>
          </p:cNvPr>
          <p:cNvPicPr>
            <a:picLocks noChangeAspect="1"/>
          </p:cNvPicPr>
          <p:nvPr/>
        </p:nvPicPr>
        <p:blipFill>
          <a:blip r:embed="rId3"/>
          <a:stretch>
            <a:fillRect/>
          </a:stretch>
        </p:blipFill>
        <p:spPr>
          <a:xfrm>
            <a:off x="7073900" y="1690688"/>
            <a:ext cx="4918512" cy="5028477"/>
          </a:xfrm>
          <a:prstGeom prst="rect">
            <a:avLst/>
          </a:prstGeom>
        </p:spPr>
      </p:pic>
    </p:spTree>
    <p:extLst>
      <p:ext uri="{BB962C8B-B14F-4D97-AF65-F5344CB8AC3E}">
        <p14:creationId xmlns:p14="http://schemas.microsoft.com/office/powerpoint/2010/main" val="68056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CE9B-DC65-4A10-AA84-B95167DE5E85}"/>
              </a:ext>
            </a:extLst>
          </p:cNvPr>
          <p:cNvSpPr>
            <a:spLocks noGrp="1"/>
          </p:cNvSpPr>
          <p:nvPr>
            <p:ph type="title"/>
          </p:nvPr>
        </p:nvSpPr>
        <p:spPr/>
        <p:txBody>
          <a:bodyPr>
            <a:normAutofit/>
          </a:bodyPr>
          <a:lstStyle/>
          <a:p>
            <a:pPr algn="ctr"/>
            <a:r>
              <a:rPr lang="en-US" sz="5400" dirty="0"/>
              <a:t>Hardware cont’d</a:t>
            </a:r>
          </a:p>
        </p:txBody>
      </p:sp>
      <p:sp>
        <p:nvSpPr>
          <p:cNvPr id="3" name="Content Placeholder 2">
            <a:extLst>
              <a:ext uri="{FF2B5EF4-FFF2-40B4-BE49-F238E27FC236}">
                <a16:creationId xmlns:a16="http://schemas.microsoft.com/office/drawing/2014/main" id="{F4558F00-FF2A-4FCC-BB65-477138D60964}"/>
              </a:ext>
            </a:extLst>
          </p:cNvPr>
          <p:cNvSpPr>
            <a:spLocks noGrp="1"/>
          </p:cNvSpPr>
          <p:nvPr>
            <p:ph idx="1"/>
          </p:nvPr>
        </p:nvSpPr>
        <p:spPr>
          <a:xfrm>
            <a:off x="838200" y="1825625"/>
            <a:ext cx="3695700" cy="2378075"/>
          </a:xfrm>
        </p:spPr>
        <p:txBody>
          <a:bodyPr>
            <a:normAutofit/>
          </a:bodyPr>
          <a:lstStyle/>
          <a:p>
            <a:r>
              <a:rPr lang="en-US" dirty="0"/>
              <a:t>Omnidirectional camera</a:t>
            </a:r>
          </a:p>
          <a:p>
            <a:r>
              <a:rPr lang="en-US" dirty="0"/>
              <a:t>Does not use actuators or controllers. How?</a:t>
            </a:r>
          </a:p>
        </p:txBody>
      </p:sp>
      <p:pic>
        <p:nvPicPr>
          <p:cNvPr id="5" name="Picture 4">
            <a:extLst>
              <a:ext uri="{FF2B5EF4-FFF2-40B4-BE49-F238E27FC236}">
                <a16:creationId xmlns:a16="http://schemas.microsoft.com/office/drawing/2014/main" id="{A69B6F48-4BFC-46AE-936B-7966499ED167}"/>
              </a:ext>
            </a:extLst>
          </p:cNvPr>
          <p:cNvPicPr>
            <a:picLocks noChangeAspect="1"/>
          </p:cNvPicPr>
          <p:nvPr/>
        </p:nvPicPr>
        <p:blipFill>
          <a:blip r:embed="rId3"/>
          <a:stretch>
            <a:fillRect/>
          </a:stretch>
        </p:blipFill>
        <p:spPr>
          <a:xfrm>
            <a:off x="5753100" y="1473200"/>
            <a:ext cx="6048961" cy="5290040"/>
          </a:xfrm>
          <a:prstGeom prst="rect">
            <a:avLst/>
          </a:prstGeom>
        </p:spPr>
      </p:pic>
      <p:cxnSp>
        <p:nvCxnSpPr>
          <p:cNvPr id="7" name="Straight Arrow Connector 6">
            <a:extLst>
              <a:ext uri="{FF2B5EF4-FFF2-40B4-BE49-F238E27FC236}">
                <a16:creationId xmlns:a16="http://schemas.microsoft.com/office/drawing/2014/main" id="{22A41513-3E83-4DDA-973A-F29F28518CB5}"/>
              </a:ext>
            </a:extLst>
          </p:cNvPr>
          <p:cNvCxnSpPr>
            <a:cxnSpLocks/>
          </p:cNvCxnSpPr>
          <p:nvPr/>
        </p:nvCxnSpPr>
        <p:spPr>
          <a:xfrm flipV="1">
            <a:off x="4914900" y="4978400"/>
            <a:ext cx="2730500" cy="4064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6104AEB-33C4-40C2-AB1A-2EBDBD3FAAEE}"/>
              </a:ext>
            </a:extLst>
          </p:cNvPr>
          <p:cNvCxnSpPr>
            <a:cxnSpLocks/>
          </p:cNvCxnSpPr>
          <p:nvPr/>
        </p:nvCxnSpPr>
        <p:spPr>
          <a:xfrm flipH="1">
            <a:off x="7924800" y="4118220"/>
            <a:ext cx="2286000"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B096C-F991-4357-9600-9FB35E8410D6}"/>
              </a:ext>
            </a:extLst>
          </p:cNvPr>
          <p:cNvSpPr txBox="1"/>
          <p:nvPr/>
        </p:nvSpPr>
        <p:spPr>
          <a:xfrm>
            <a:off x="3655324" y="5123190"/>
            <a:ext cx="1259576" cy="523220"/>
          </a:xfrm>
          <a:prstGeom prst="rect">
            <a:avLst/>
          </a:prstGeom>
          <a:noFill/>
        </p:spPr>
        <p:txBody>
          <a:bodyPr wrap="none" rtlCol="0">
            <a:spAutoFit/>
          </a:bodyPr>
          <a:lstStyle/>
          <a:p>
            <a:r>
              <a:rPr lang="en-US" sz="2800" dirty="0">
                <a:solidFill>
                  <a:srgbClr val="FF0000"/>
                </a:solidFill>
              </a:rPr>
              <a:t>camera</a:t>
            </a:r>
          </a:p>
        </p:txBody>
      </p:sp>
      <p:sp>
        <p:nvSpPr>
          <p:cNvPr id="15" name="TextBox 14">
            <a:extLst>
              <a:ext uri="{FF2B5EF4-FFF2-40B4-BE49-F238E27FC236}">
                <a16:creationId xmlns:a16="http://schemas.microsoft.com/office/drawing/2014/main" id="{36445563-8839-4D59-A5AA-DF7E21B6E1BE}"/>
              </a:ext>
            </a:extLst>
          </p:cNvPr>
          <p:cNvSpPr txBox="1"/>
          <p:nvPr/>
        </p:nvSpPr>
        <p:spPr>
          <a:xfrm>
            <a:off x="10210800" y="3856610"/>
            <a:ext cx="1111843" cy="523220"/>
          </a:xfrm>
          <a:prstGeom prst="rect">
            <a:avLst/>
          </a:prstGeom>
          <a:noFill/>
        </p:spPr>
        <p:txBody>
          <a:bodyPr wrap="none" rtlCol="0">
            <a:spAutoFit/>
          </a:bodyPr>
          <a:lstStyle/>
          <a:p>
            <a:r>
              <a:rPr lang="en-US" sz="2800" dirty="0">
                <a:solidFill>
                  <a:srgbClr val="FF0000"/>
                </a:solidFill>
              </a:rPr>
              <a:t>mirror</a:t>
            </a:r>
          </a:p>
        </p:txBody>
      </p:sp>
    </p:spTree>
    <p:extLst>
      <p:ext uri="{BB962C8B-B14F-4D97-AF65-F5344CB8AC3E}">
        <p14:creationId xmlns:p14="http://schemas.microsoft.com/office/powerpoint/2010/main" val="323694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BE914-BE03-46FC-9662-3A4AB2F75E39}"/>
              </a:ext>
            </a:extLst>
          </p:cNvPr>
          <p:cNvSpPr>
            <a:spLocks noGrp="1"/>
          </p:cNvSpPr>
          <p:nvPr>
            <p:ph type="title"/>
          </p:nvPr>
        </p:nvSpPr>
        <p:spPr/>
        <p:txBody>
          <a:bodyPr>
            <a:normAutofit/>
          </a:bodyPr>
          <a:lstStyle/>
          <a:p>
            <a:pPr algn="ctr"/>
            <a:r>
              <a:rPr lang="en-US" sz="5400" dirty="0"/>
              <a:t>Detecting Faults</a:t>
            </a:r>
          </a:p>
        </p:txBody>
      </p:sp>
      <p:sp>
        <p:nvSpPr>
          <p:cNvPr id="3" name="Content Placeholder 2">
            <a:extLst>
              <a:ext uri="{FF2B5EF4-FFF2-40B4-BE49-F238E27FC236}">
                <a16:creationId xmlns:a16="http://schemas.microsoft.com/office/drawing/2014/main" id="{471419C2-9820-40D8-84B8-B2A80FBAB625}"/>
              </a:ext>
            </a:extLst>
          </p:cNvPr>
          <p:cNvSpPr>
            <a:spLocks noGrp="1"/>
          </p:cNvSpPr>
          <p:nvPr>
            <p:ph idx="1"/>
          </p:nvPr>
        </p:nvSpPr>
        <p:spPr/>
        <p:txBody>
          <a:bodyPr>
            <a:normAutofit/>
          </a:bodyPr>
          <a:lstStyle/>
          <a:p>
            <a:r>
              <a:rPr lang="en-US" sz="3600" dirty="0"/>
              <a:t>How can robots detect faults?</a:t>
            </a:r>
          </a:p>
          <a:p>
            <a:r>
              <a:rPr lang="en-US" sz="3600" dirty="0"/>
              <a:t>Communication medium: Radio, Sound, Visual color-based</a:t>
            </a:r>
          </a:p>
          <a:p>
            <a:r>
              <a:rPr lang="en-US" sz="3600" dirty="0"/>
              <a:t>Problem: both radio and sound are abstract</a:t>
            </a:r>
          </a:p>
          <a:p>
            <a:r>
              <a:rPr lang="en-US" sz="3600" dirty="0"/>
              <a:t>Solution: visual is situated</a:t>
            </a:r>
          </a:p>
        </p:txBody>
      </p:sp>
    </p:spTree>
    <p:extLst>
      <p:ext uri="{BB962C8B-B14F-4D97-AF65-F5344CB8AC3E}">
        <p14:creationId xmlns:p14="http://schemas.microsoft.com/office/powerpoint/2010/main" val="204046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BE914-BE03-46FC-9662-3A4AB2F75E39}"/>
              </a:ext>
            </a:extLst>
          </p:cNvPr>
          <p:cNvSpPr>
            <a:spLocks noGrp="1"/>
          </p:cNvSpPr>
          <p:nvPr>
            <p:ph type="title"/>
          </p:nvPr>
        </p:nvSpPr>
        <p:spPr/>
        <p:txBody>
          <a:bodyPr>
            <a:normAutofit/>
          </a:bodyPr>
          <a:lstStyle/>
          <a:p>
            <a:pPr algn="ctr"/>
            <a:r>
              <a:rPr lang="en-US" sz="5400" dirty="0"/>
              <a:t>Detecting Faults cont’d</a:t>
            </a:r>
          </a:p>
        </p:txBody>
      </p:sp>
      <p:sp>
        <p:nvSpPr>
          <p:cNvPr id="3" name="Content Placeholder 2">
            <a:extLst>
              <a:ext uri="{FF2B5EF4-FFF2-40B4-BE49-F238E27FC236}">
                <a16:creationId xmlns:a16="http://schemas.microsoft.com/office/drawing/2014/main" id="{471419C2-9820-40D8-84B8-B2A80FBAB625}"/>
              </a:ext>
            </a:extLst>
          </p:cNvPr>
          <p:cNvSpPr>
            <a:spLocks noGrp="1"/>
          </p:cNvSpPr>
          <p:nvPr>
            <p:ph idx="1"/>
          </p:nvPr>
        </p:nvSpPr>
        <p:spPr/>
        <p:txBody>
          <a:bodyPr>
            <a:normAutofit/>
          </a:bodyPr>
          <a:lstStyle/>
          <a:p>
            <a:r>
              <a:rPr lang="en-US" sz="3600" dirty="0"/>
              <a:t>Visual options researched:</a:t>
            </a:r>
          </a:p>
          <a:p>
            <a:r>
              <a:rPr lang="en-US" sz="3600" dirty="0">
                <a:solidFill>
                  <a:srgbClr val="FF0000"/>
                </a:solidFill>
              </a:rPr>
              <a:t>Unsynchronized Flashing Protocol</a:t>
            </a:r>
          </a:p>
          <a:p>
            <a:r>
              <a:rPr lang="en-US" sz="3600" dirty="0">
                <a:solidFill>
                  <a:srgbClr val="FF0000"/>
                </a:solidFill>
              </a:rPr>
              <a:t>Ping-Pong Protocol</a:t>
            </a:r>
          </a:p>
          <a:p>
            <a:r>
              <a:rPr lang="en-US" sz="3600" dirty="0">
                <a:solidFill>
                  <a:srgbClr val="00B050"/>
                </a:solidFill>
              </a:rPr>
              <a:t>Synchronized Flashing Protocol</a:t>
            </a:r>
          </a:p>
          <a:p>
            <a:r>
              <a:rPr lang="en-US" sz="3600" dirty="0"/>
              <a:t>Problem: How to flash periodically at the SAME time?</a:t>
            </a:r>
          </a:p>
        </p:txBody>
      </p:sp>
    </p:spTree>
    <p:extLst>
      <p:ext uri="{BB962C8B-B14F-4D97-AF65-F5344CB8AC3E}">
        <p14:creationId xmlns:p14="http://schemas.microsoft.com/office/powerpoint/2010/main" val="308541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569B-6B2A-427C-A8E5-AEA6E954ADEC}"/>
              </a:ext>
            </a:extLst>
          </p:cNvPr>
          <p:cNvSpPr>
            <a:spLocks noGrp="1"/>
          </p:cNvSpPr>
          <p:nvPr>
            <p:ph type="title"/>
          </p:nvPr>
        </p:nvSpPr>
        <p:spPr/>
        <p:txBody>
          <a:bodyPr>
            <a:normAutofit/>
          </a:bodyPr>
          <a:lstStyle/>
          <a:p>
            <a:pPr algn="ctr"/>
            <a:r>
              <a:rPr lang="en-US" sz="5400" dirty="0"/>
              <a:t>Visual Synchronization in Nature</a:t>
            </a:r>
          </a:p>
        </p:txBody>
      </p:sp>
      <p:pic>
        <p:nvPicPr>
          <p:cNvPr id="7" name="Picture 6">
            <a:extLst>
              <a:ext uri="{FF2B5EF4-FFF2-40B4-BE49-F238E27FC236}">
                <a16:creationId xmlns:a16="http://schemas.microsoft.com/office/drawing/2014/main" id="{8917C414-DACF-4542-BDB6-E7EEF5DB0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224" y="1601788"/>
            <a:ext cx="7534275" cy="5022850"/>
          </a:xfrm>
          <a:prstGeom prst="rect">
            <a:avLst/>
          </a:prstGeom>
        </p:spPr>
      </p:pic>
    </p:spTree>
    <p:extLst>
      <p:ext uri="{BB962C8B-B14F-4D97-AF65-F5344CB8AC3E}">
        <p14:creationId xmlns:p14="http://schemas.microsoft.com/office/powerpoint/2010/main" val="2124665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569B-6B2A-427C-A8E5-AEA6E954ADEC}"/>
              </a:ext>
            </a:extLst>
          </p:cNvPr>
          <p:cNvSpPr>
            <a:spLocks noGrp="1"/>
          </p:cNvSpPr>
          <p:nvPr>
            <p:ph type="title"/>
          </p:nvPr>
        </p:nvSpPr>
        <p:spPr/>
        <p:txBody>
          <a:bodyPr>
            <a:noAutofit/>
          </a:bodyPr>
          <a:lstStyle/>
          <a:p>
            <a:pPr algn="ctr"/>
            <a:r>
              <a:rPr lang="en-US" sz="5400" dirty="0"/>
              <a:t>Visual Synchronization in Nature cont’d</a:t>
            </a:r>
          </a:p>
        </p:txBody>
      </p:sp>
      <p:sp>
        <p:nvSpPr>
          <p:cNvPr id="4" name="Content Placeholder 2">
            <a:extLst>
              <a:ext uri="{FF2B5EF4-FFF2-40B4-BE49-F238E27FC236}">
                <a16:creationId xmlns:a16="http://schemas.microsoft.com/office/drawing/2014/main" id="{2038222E-8793-4194-B2B6-3DB9BE8280A4}"/>
              </a:ext>
            </a:extLst>
          </p:cNvPr>
          <p:cNvSpPr>
            <a:spLocks noGrp="1"/>
          </p:cNvSpPr>
          <p:nvPr>
            <p:ph idx="1"/>
          </p:nvPr>
        </p:nvSpPr>
        <p:spPr>
          <a:xfrm>
            <a:off x="838200" y="1825625"/>
            <a:ext cx="5257800" cy="4351338"/>
          </a:xfrm>
        </p:spPr>
        <p:txBody>
          <a:bodyPr>
            <a:normAutofit fontScale="92500" lnSpcReduction="20000"/>
          </a:bodyPr>
          <a:lstStyle/>
          <a:p>
            <a:r>
              <a:rPr lang="en-US" sz="4000" dirty="0"/>
              <a:t>Classes of oscillators:</a:t>
            </a:r>
          </a:p>
          <a:p>
            <a:pPr lvl="1"/>
            <a:r>
              <a:rPr lang="en-US" sz="4000" dirty="0"/>
              <a:t>Continuously influence one another</a:t>
            </a:r>
          </a:p>
          <a:p>
            <a:pPr lvl="1"/>
            <a:r>
              <a:rPr lang="en-US" sz="4000" dirty="0"/>
              <a:t>Influence during short periodic pulses</a:t>
            </a:r>
          </a:p>
          <a:p>
            <a:r>
              <a:rPr lang="en-US" sz="4000" dirty="0"/>
              <a:t>This experiment uses the latter: pulsed-coupled oscillator =&gt; synchronization</a:t>
            </a:r>
          </a:p>
        </p:txBody>
      </p:sp>
      <p:pic>
        <p:nvPicPr>
          <p:cNvPr id="5" name="Picture 4">
            <a:extLst>
              <a:ext uri="{FF2B5EF4-FFF2-40B4-BE49-F238E27FC236}">
                <a16:creationId xmlns:a16="http://schemas.microsoft.com/office/drawing/2014/main" id="{88CD8B58-15F9-4BD2-83E8-C83582FD302B}"/>
              </a:ext>
            </a:extLst>
          </p:cNvPr>
          <p:cNvPicPr>
            <a:picLocks noChangeAspect="1"/>
          </p:cNvPicPr>
          <p:nvPr/>
        </p:nvPicPr>
        <p:blipFill rotWithShape="1">
          <a:blip r:embed="rId3">
            <a:extLst>
              <a:ext uri="{28A0092B-C50C-407E-A947-70E740481C1C}">
                <a14:useLocalDpi xmlns:a14="http://schemas.microsoft.com/office/drawing/2010/main" val="0"/>
              </a:ext>
            </a:extLst>
          </a:blip>
          <a:srcRect l="9479" t="20741" r="59792" b="17593"/>
          <a:stretch/>
        </p:blipFill>
        <p:spPr>
          <a:xfrm>
            <a:off x="7023100" y="1762125"/>
            <a:ext cx="3746500" cy="4229100"/>
          </a:xfrm>
          <a:prstGeom prst="rect">
            <a:avLst/>
          </a:prstGeom>
        </p:spPr>
      </p:pic>
    </p:spTree>
    <p:extLst>
      <p:ext uri="{BB962C8B-B14F-4D97-AF65-F5344CB8AC3E}">
        <p14:creationId xmlns:p14="http://schemas.microsoft.com/office/powerpoint/2010/main" val="3066628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2492</Words>
  <Application>Microsoft Office PowerPoint</Application>
  <PresentationFormat>Widescreen</PresentationFormat>
  <Paragraphs>231</Paragraphs>
  <Slides>28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Review of “From Fireflies to Fault-Tolerant Swarms of Robots” by Christensen, O’Grady, Dorigo</vt:lpstr>
      <vt:lpstr>Introduction</vt:lpstr>
      <vt:lpstr>Related Work</vt:lpstr>
      <vt:lpstr>Hardware</vt:lpstr>
      <vt:lpstr>Hardware cont’d</vt:lpstr>
      <vt:lpstr>Detecting Faults</vt:lpstr>
      <vt:lpstr>Detecting Faults cont’d</vt:lpstr>
      <vt:lpstr>Visual Synchronization in Nature</vt:lpstr>
      <vt:lpstr>Visual Synchronization in Nature cont’d</vt:lpstr>
      <vt:lpstr>Robot Synchronization – Physical and Simulation</vt:lpstr>
      <vt:lpstr>Robot Synchronization – Simulation</vt:lpstr>
      <vt:lpstr>Robot Synchronization – Simulation cont’d</vt:lpstr>
      <vt:lpstr>Robot Synchronization – Simulation cont’d</vt:lpstr>
      <vt:lpstr>Robot Synchronization – Simulation cont’d</vt:lpstr>
      <vt:lpstr>Robot Synchronization – Simulation cont’d</vt:lpstr>
      <vt:lpstr>Robot Synchronization – Simulation cont’d</vt:lpstr>
      <vt:lpstr>Robot Synchronization – Physical</vt:lpstr>
      <vt:lpstr>Fault Detection</vt:lpstr>
      <vt:lpstr>Fault Detection cont’d</vt:lpstr>
      <vt:lpstr>Fault Detection cont’d</vt:lpstr>
      <vt:lpstr>Fault Detection cont’d</vt:lpstr>
      <vt:lpstr>Fault Detection cont’d</vt:lpstr>
      <vt:lpstr>Fault Detection cont’d</vt:lpstr>
      <vt:lpstr>Experiments with Physical Robots</vt:lpstr>
      <vt:lpstr>Experiments with Physical Robots cont’d</vt:lpstr>
      <vt:lpstr>Experiments with Physical Robots cont’d</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“From Fireflies to Fault-Tolerant Swarms of Robots” by Christensen, O’Grady, Dorigo</dc:title>
  <dc:creator>akil</dc:creator>
  <cp:lastModifiedBy>akil</cp:lastModifiedBy>
  <cp:revision>70</cp:revision>
  <dcterms:created xsi:type="dcterms:W3CDTF">2017-11-26T23:44:51Z</dcterms:created>
  <dcterms:modified xsi:type="dcterms:W3CDTF">2017-11-27T16:55:24Z</dcterms:modified>
</cp:coreProperties>
</file>